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8" r:id="rId7"/>
    <p:sldId id="269" r:id="rId8"/>
    <p:sldId id="270" r:id="rId9"/>
    <p:sldId id="271" r:id="rId10"/>
    <p:sldId id="272" r:id="rId11"/>
    <p:sldId id="273" r:id="rId12"/>
    <p:sldId id="262" r:id="rId13"/>
    <p:sldId id="275" r:id="rId14"/>
    <p:sldId id="277" r:id="rId15"/>
    <p:sldId id="278" r:id="rId16"/>
    <p:sldId id="279" r:id="rId17"/>
    <p:sldId id="280" r:id="rId18"/>
    <p:sldId id="281" r:id="rId19"/>
    <p:sldId id="267" r:id="rId20"/>
    <p:sldId id="263" r:id="rId21"/>
    <p:sldId id="264" r:id="rId22"/>
    <p:sldId id="265" r:id="rId23"/>
    <p:sldId id="282" r:id="rId24"/>
    <p:sldId id="283" r:id="rId25"/>
    <p:sldId id="284" r:id="rId26"/>
    <p:sldId id="274"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104" y="-7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8A123-2ED2-476B-93FE-A4B1F226F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7D9394E-B276-4FE8-8178-8C21915ED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6FDC1AC-D9C7-4359-B096-73B7728DECE2}"/>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5" name="Footer Placeholder 4">
            <a:extLst>
              <a:ext uri="{FF2B5EF4-FFF2-40B4-BE49-F238E27FC236}">
                <a16:creationId xmlns:a16="http://schemas.microsoft.com/office/drawing/2014/main" xmlns="" id="{87EB4334-FD0A-490C-BE7F-11B70FC01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AFB75A6-DC3B-4C91-AC4A-F54BC7ECF297}"/>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96256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222D2-1F15-4805-A244-C6CCB6777C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4F84FD9-1C69-4A94-B74C-57ADD41EC2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B818B90-B3F7-4A30-AA73-8460A3474D3B}"/>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5" name="Footer Placeholder 4">
            <a:extLst>
              <a:ext uri="{FF2B5EF4-FFF2-40B4-BE49-F238E27FC236}">
                <a16:creationId xmlns:a16="http://schemas.microsoft.com/office/drawing/2014/main" xmlns="" id="{6AAAD604-393E-420F-A4FB-AA791DA0D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2667194-1CDC-4CDF-A560-793A60CABD79}"/>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113181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A50335-AD78-49AB-944D-05228661B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BECD4F0-AB76-4EBF-BCA9-7BAFC65B1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6CA64B-5937-4455-AAFF-2BC8FE9774AF}"/>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5" name="Footer Placeholder 4">
            <a:extLst>
              <a:ext uri="{FF2B5EF4-FFF2-40B4-BE49-F238E27FC236}">
                <a16:creationId xmlns:a16="http://schemas.microsoft.com/office/drawing/2014/main" xmlns="" id="{445DCE72-5B51-48E3-947C-74E6F954A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0D7D6A5-647F-4CC5-9DE1-4F9A3633708D}"/>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38427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0084B-CD1C-46FF-8597-8E6B6747A9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017F581-EE40-4447-9BC9-7FC7D997B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2DD6CCD-6F60-4F5A-ACF2-76630146009A}"/>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5" name="Footer Placeholder 4">
            <a:extLst>
              <a:ext uri="{FF2B5EF4-FFF2-40B4-BE49-F238E27FC236}">
                <a16:creationId xmlns:a16="http://schemas.microsoft.com/office/drawing/2014/main" xmlns="" id="{95006D0F-33C1-445B-AE89-CAAA88CFD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843884-9EE0-44DD-891B-983F3CE96D9B}"/>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196321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360C3-7FCC-45D1-8CC5-DAFE257E7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F498791-AC9F-4971-A9D7-4B53126BF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E994078-1143-4EF8-B558-74B5569CFE85}"/>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5" name="Footer Placeholder 4">
            <a:extLst>
              <a:ext uri="{FF2B5EF4-FFF2-40B4-BE49-F238E27FC236}">
                <a16:creationId xmlns:a16="http://schemas.microsoft.com/office/drawing/2014/main" xmlns="" id="{D38E6C04-3484-4175-A1E9-0B889CB24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75ED85A-DDD0-4DB9-9E9D-569C81988E85}"/>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422815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C6891-6C83-4D52-81E2-6FC4F030B8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3CD8335-224E-480B-A57C-C09D65A35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E8173B3-5035-493D-AFF3-E4A82276B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070AA99-AA53-4158-9702-4AA11DCB28BB}"/>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6" name="Footer Placeholder 5">
            <a:extLst>
              <a:ext uri="{FF2B5EF4-FFF2-40B4-BE49-F238E27FC236}">
                <a16:creationId xmlns:a16="http://schemas.microsoft.com/office/drawing/2014/main" xmlns="" id="{5EE49122-2C61-42F0-B0B1-3600A0A17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3C1ECCB-D071-48D7-9E6E-F4A7D8EAEBD8}"/>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274625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FF62A-AB0B-42F5-8029-A6BFF5FAB1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27BF2EE-B5AF-42CB-8C30-307C9CC0A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BE5C739-2F4E-446A-AA13-81522E5942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519C4AB-DD56-4959-BA17-0B4D32F1A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E7C30E0-1EA6-44FA-9DFC-90F0C2DDB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79E696D-5FAC-4036-AC76-4ABA40FD0092}"/>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8" name="Footer Placeholder 7">
            <a:extLst>
              <a:ext uri="{FF2B5EF4-FFF2-40B4-BE49-F238E27FC236}">
                <a16:creationId xmlns:a16="http://schemas.microsoft.com/office/drawing/2014/main" xmlns="" id="{971D8CF2-1F52-4EE3-94D6-325E9C5F34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D96F0D7-A616-45C9-AD14-E343B6B45C15}"/>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17773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717B7-EF2C-4343-AF62-BC0AF100FC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B77ECA2-933B-4DFA-BDE5-40FED88E3CA6}"/>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4" name="Footer Placeholder 3">
            <a:extLst>
              <a:ext uri="{FF2B5EF4-FFF2-40B4-BE49-F238E27FC236}">
                <a16:creationId xmlns:a16="http://schemas.microsoft.com/office/drawing/2014/main" xmlns="" id="{952D55BF-EC7A-4250-9085-5CD92A9231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AC4E393-0379-4FEA-88DC-1C6200E4233B}"/>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130585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164922E-AA58-4023-96F2-76C954E6E8A1}"/>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3" name="Footer Placeholder 2">
            <a:extLst>
              <a:ext uri="{FF2B5EF4-FFF2-40B4-BE49-F238E27FC236}">
                <a16:creationId xmlns:a16="http://schemas.microsoft.com/office/drawing/2014/main" xmlns="" id="{4C96394F-00D2-4EE2-8738-78E6945764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CC2C415-D53E-42B1-805A-8496D7341D2D}"/>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408609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3AC13-EE29-4FD6-901B-5FAA4701A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DC2DC8-0433-4422-94A4-8D9346762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B5BC19F-3E08-4901-976F-BFEBC209A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536128-905E-4CD9-86BE-27B3178AB027}"/>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6" name="Footer Placeholder 5">
            <a:extLst>
              <a:ext uri="{FF2B5EF4-FFF2-40B4-BE49-F238E27FC236}">
                <a16:creationId xmlns:a16="http://schemas.microsoft.com/office/drawing/2014/main" xmlns="" id="{8FA87E71-9149-4A86-B375-3D0B0EF599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0AC5354-E8D8-4FE3-AFFA-EAC12DE8740E}"/>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340667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512AD-BC48-4FEE-B725-98422535A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467612E-80E6-4E0D-A00E-11C548BDB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C4A23D8-23BB-41E1-ABBF-13A2CB33D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D26E11-8590-44CA-BA1F-AD239CFA282C}"/>
              </a:ext>
            </a:extLst>
          </p:cNvPr>
          <p:cNvSpPr>
            <a:spLocks noGrp="1"/>
          </p:cNvSpPr>
          <p:nvPr>
            <p:ph type="dt" sz="half" idx="10"/>
          </p:nvPr>
        </p:nvSpPr>
        <p:spPr/>
        <p:txBody>
          <a:bodyPr/>
          <a:lstStyle/>
          <a:p>
            <a:fld id="{96460099-911D-4B6A-B9A4-BE4759D64ABE}" type="datetimeFigureOut">
              <a:rPr lang="en-GB" smtClean="0"/>
              <a:t>6/1/22</a:t>
            </a:fld>
            <a:endParaRPr lang="en-GB"/>
          </a:p>
        </p:txBody>
      </p:sp>
      <p:sp>
        <p:nvSpPr>
          <p:cNvPr id="6" name="Footer Placeholder 5">
            <a:extLst>
              <a:ext uri="{FF2B5EF4-FFF2-40B4-BE49-F238E27FC236}">
                <a16:creationId xmlns:a16="http://schemas.microsoft.com/office/drawing/2014/main" xmlns="" id="{F8FFA205-D4D0-4056-9162-8278F29A9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C96B7CD-ADB9-4AB7-9118-450DA52956FD}"/>
              </a:ext>
            </a:extLst>
          </p:cNvPr>
          <p:cNvSpPr>
            <a:spLocks noGrp="1"/>
          </p:cNvSpPr>
          <p:nvPr>
            <p:ph type="sldNum" sz="quarter" idx="12"/>
          </p:nvPr>
        </p:nvSpPr>
        <p:spPr/>
        <p:txBody>
          <a:bodyPr/>
          <a:lstStyle/>
          <a:p>
            <a:fld id="{076456CF-381B-41F5-A7E8-186BF4813C96}" type="slidenum">
              <a:rPr lang="en-GB" smtClean="0"/>
              <a:t>‹#›</a:t>
            </a:fld>
            <a:endParaRPr lang="en-GB"/>
          </a:p>
        </p:txBody>
      </p:sp>
    </p:spTree>
    <p:extLst>
      <p:ext uri="{BB962C8B-B14F-4D97-AF65-F5344CB8AC3E}">
        <p14:creationId xmlns:p14="http://schemas.microsoft.com/office/powerpoint/2010/main" val="6674221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2EF4148-79E1-40DE-B9CD-F0B926FC7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AE26B7-D80D-48E1-8CFD-2D4AAE890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2F251CB-99E5-4A72-A78A-79447C5A1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60099-911D-4B6A-B9A4-BE4759D64ABE}" type="datetimeFigureOut">
              <a:rPr lang="en-GB" smtClean="0"/>
              <a:t>6/1/22</a:t>
            </a:fld>
            <a:endParaRPr lang="en-GB"/>
          </a:p>
        </p:txBody>
      </p:sp>
      <p:sp>
        <p:nvSpPr>
          <p:cNvPr id="5" name="Footer Placeholder 4">
            <a:extLst>
              <a:ext uri="{FF2B5EF4-FFF2-40B4-BE49-F238E27FC236}">
                <a16:creationId xmlns:a16="http://schemas.microsoft.com/office/drawing/2014/main" xmlns="" id="{C16E3164-319F-49FD-B796-D804449A3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0C64466-0D55-44BE-B31B-120B18E16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456CF-381B-41F5-A7E8-186BF4813C96}" type="slidenum">
              <a:rPr lang="en-GB" smtClean="0"/>
              <a:t>‹#›</a:t>
            </a:fld>
            <a:endParaRPr lang="en-GB"/>
          </a:p>
        </p:txBody>
      </p:sp>
    </p:spTree>
    <p:extLst>
      <p:ext uri="{BB962C8B-B14F-4D97-AF65-F5344CB8AC3E}">
        <p14:creationId xmlns:p14="http://schemas.microsoft.com/office/powerpoint/2010/main" val="284645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hyperlink" Target="https://www.facebook.com/DeseneazaViitoru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y be an image of text that says &quot;ASOCIAȚIA building dreams We are in this together!&quot;">
            <a:extLst>
              <a:ext uri="{FF2B5EF4-FFF2-40B4-BE49-F238E27FC236}">
                <a16:creationId xmlns:a16="http://schemas.microsoft.com/office/drawing/2014/main" xmlns="" id="{0EA645CA-CAFD-4D75-B081-8E992E9F9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9300" y="1730665"/>
            <a:ext cx="2578260" cy="2455862"/>
          </a:xfrm>
          <a:prstGeom prst="rect">
            <a:avLst/>
          </a:prstGeom>
          <a:noFill/>
          <a:ln>
            <a:noFill/>
          </a:ln>
        </p:spPr>
      </p:pic>
      <p:sp>
        <p:nvSpPr>
          <p:cNvPr id="3" name="Subtitle 2">
            <a:extLst>
              <a:ext uri="{FF2B5EF4-FFF2-40B4-BE49-F238E27FC236}">
                <a16:creationId xmlns:a16="http://schemas.microsoft.com/office/drawing/2014/main" xmlns="" id="{52C1E723-DD76-45A3-9AC8-06F80A232ECD}"/>
              </a:ext>
            </a:extLst>
          </p:cNvPr>
          <p:cNvSpPr>
            <a:spLocks noGrp="1"/>
          </p:cNvSpPr>
          <p:nvPr>
            <p:ph type="subTitle" idx="1"/>
          </p:nvPr>
        </p:nvSpPr>
        <p:spPr>
          <a:xfrm>
            <a:off x="190501" y="4722944"/>
            <a:ext cx="11934824" cy="2455862"/>
          </a:xfrm>
        </p:spPr>
        <p:txBody>
          <a:bodyPr>
            <a:normAutofit/>
          </a:bodyPr>
          <a:lstStyle/>
          <a:p>
            <a:pPr algn="ctr">
              <a:lnSpc>
                <a:spcPct val="170000"/>
              </a:lnSpc>
              <a:spcBef>
                <a:spcPts val="0"/>
              </a:spcBef>
            </a:pPr>
            <a:r>
              <a:rPr lang="ro-RO" sz="1600" b="1" dirty="0">
                <a:effectLst/>
                <a:latin typeface="Calibri" panose="020F0502020204030204" pitchFamily="34" charset="0"/>
                <a:ea typeface="Calibri" panose="020F0502020204030204" pitchFamily="34" charset="0"/>
                <a:cs typeface="Times New Roman" panose="02020603050405020304" pitchFamily="18" charset="0"/>
              </a:rPr>
              <a:t>PROIECT COFINANTAT DIN FONDUL SOCIAL EUROPEAN PRIN PROGRAMUL OPERATIONAL CAPITAL UMAN 2014-2020</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ro-RO" sz="1800" dirty="0">
                <a:effectLst/>
                <a:latin typeface="Calibri" panose="020F0502020204030204" pitchFamily="34" charset="0"/>
                <a:ea typeface="Calibri" panose="020F0502020204030204" pitchFamily="34" charset="0"/>
                <a:cs typeface="Times New Roman" panose="02020603050405020304" pitchFamily="18" charset="0"/>
              </a:rPr>
              <a:t>Programul Operațional Capital Uman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ro-RO" sz="1800" dirty="0">
                <a:effectLst/>
                <a:latin typeface="Calibri" panose="020F0502020204030204" pitchFamily="34" charset="0"/>
                <a:ea typeface="Calibri" panose="020F0502020204030204" pitchFamily="34" charset="0"/>
                <a:cs typeface="Times New Roman" panose="02020603050405020304" pitchFamily="18" charset="0"/>
              </a:rPr>
              <a:t> Axa prioritară 1: Initiativa locuri de munca pentru tineri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Prioritatea</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investiții</a:t>
            </a:r>
            <a:r>
              <a:rPr lang="fr-FR" sz="1800" dirty="0">
                <a:effectLst/>
                <a:latin typeface="Calibri" panose="020F0502020204030204" pitchFamily="34" charset="0"/>
                <a:ea typeface="Calibri" panose="020F0502020204030204" pitchFamily="34" charset="0"/>
                <a:cs typeface="Times New Roman" panose="02020603050405020304" pitchFamily="18" charset="0"/>
              </a:rPr>
              <a:t> 8.ii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ro-RO" sz="1800" dirty="0">
                <a:effectLst/>
                <a:latin typeface="Calibri" panose="020F0502020204030204" pitchFamily="34" charset="0"/>
                <a:ea typeface="Calibri" panose="020F0502020204030204" pitchFamily="34" charset="0"/>
                <a:cs typeface="Times New Roman" panose="02020603050405020304" pitchFamily="18" charset="0"/>
              </a:rPr>
              <a:t> Obiectiv specific 1.1, 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ro-RO" sz="1800" dirty="0">
                <a:effectLst/>
                <a:latin typeface="Calibri" panose="020F0502020204030204" pitchFamily="34" charset="0"/>
                <a:ea typeface="Calibri" panose="020F0502020204030204" pitchFamily="34" charset="0"/>
                <a:cs typeface="Times New Roman" panose="02020603050405020304" pitchFamily="18" charset="0"/>
              </a:rPr>
              <a:t> Titlul proiectului: „Deseneaza-ti viitorul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ro-RO" sz="1800" dirty="0">
                <a:effectLst/>
                <a:latin typeface="Calibri" panose="020F0502020204030204" pitchFamily="34" charset="0"/>
                <a:ea typeface="Calibri" panose="020F0502020204030204" pitchFamily="34" charset="0"/>
                <a:cs typeface="Times New Roman" panose="02020603050405020304" pitchFamily="18" charset="0"/>
              </a:rPr>
              <a:t> Contract nr. POCU/908/1/3/150834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endParaRPr lang="en-GB" sz="1600" dirty="0"/>
          </a:p>
        </p:txBody>
      </p:sp>
      <p:pic>
        <p:nvPicPr>
          <p:cNvPr id="4" name="Picture 3">
            <a:extLst>
              <a:ext uri="{FF2B5EF4-FFF2-40B4-BE49-F238E27FC236}">
                <a16:creationId xmlns:a16="http://schemas.microsoft.com/office/drawing/2014/main" xmlns="" id="{BA2938D8-69DB-4FFD-9F5E-2C373439759E}"/>
              </a:ext>
            </a:extLst>
          </p:cNvPr>
          <p:cNvPicPr>
            <a:picLocks noChangeAspect="1"/>
          </p:cNvPicPr>
          <p:nvPr/>
        </p:nvPicPr>
        <p:blipFill>
          <a:blip r:embed="rId3"/>
          <a:srcRect/>
          <a:stretch>
            <a:fillRect/>
          </a:stretch>
        </p:blipFill>
        <p:spPr bwMode="auto">
          <a:xfrm>
            <a:off x="1980626" y="61277"/>
            <a:ext cx="8317804" cy="900748"/>
          </a:xfrm>
          <a:prstGeom prst="rect">
            <a:avLst/>
          </a:prstGeom>
          <a:noFill/>
        </p:spPr>
      </p:pic>
      <p:pic>
        <p:nvPicPr>
          <p:cNvPr id="7" name="Picture 6">
            <a:extLst>
              <a:ext uri="{FF2B5EF4-FFF2-40B4-BE49-F238E27FC236}">
                <a16:creationId xmlns:a16="http://schemas.microsoft.com/office/drawing/2014/main" xmlns="" id="{5B0FC000-B7DB-4170-8567-79928C43F912}"/>
              </a:ext>
            </a:extLst>
          </p:cNvPr>
          <p:cNvPicPr>
            <a:picLocks noChangeAspect="1"/>
          </p:cNvPicPr>
          <p:nvPr/>
        </p:nvPicPr>
        <p:blipFill>
          <a:blip r:embed="rId4"/>
          <a:stretch>
            <a:fillRect/>
          </a:stretch>
        </p:blipFill>
        <p:spPr>
          <a:xfrm>
            <a:off x="4025607" y="1088448"/>
            <a:ext cx="4624958" cy="3508072"/>
          </a:xfrm>
          <a:prstGeom prst="rect">
            <a:avLst/>
          </a:prstGeom>
        </p:spPr>
      </p:pic>
    </p:spTree>
    <p:extLst>
      <p:ext uri="{BB962C8B-B14F-4D97-AF65-F5344CB8AC3E}">
        <p14:creationId xmlns:p14="http://schemas.microsoft.com/office/powerpoint/2010/main" val="335347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oals Hand Drawing Illustration Stock Illustration - Illustration of smile,  drawing: 86105174">
            <a:extLst>
              <a:ext uri="{FF2B5EF4-FFF2-40B4-BE49-F238E27FC236}">
                <a16:creationId xmlns:a16="http://schemas.microsoft.com/office/drawing/2014/main" xmlns="" id="{9FFDB681-5FC3-4799-8AA0-DAB993836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60"/>
          <a:stretch/>
        </p:blipFill>
        <p:spPr bwMode="auto">
          <a:xfrm>
            <a:off x="9365974" y="4285076"/>
            <a:ext cx="2605158" cy="2474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Obiective</a:t>
            </a:r>
            <a:r>
              <a:rPr lang="en-GB" dirty="0"/>
              <a:t> </a:t>
            </a:r>
            <a:r>
              <a:rPr lang="en-GB" dirty="0" err="1"/>
              <a:t>specifice</a:t>
            </a:r>
            <a:r>
              <a:rPr lang="en-GB" dirty="0"/>
              <a:t> - 5</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423646"/>
            <a:ext cx="10045148" cy="3643818"/>
          </a:xfrm>
          <a:prstGeom prst="rect">
            <a:avLst/>
          </a:prstGeom>
          <a:noFill/>
        </p:spPr>
        <p:txBody>
          <a:bodyPr wrap="square">
            <a:spAutoFit/>
          </a:bodyPr>
          <a:lstStyle/>
          <a:p>
            <a:pPr lvl="0" algn="just">
              <a:lnSpc>
                <a:spcPct val="115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rPr>
              <a:t>OS5: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Cresterea nivelului de ocupare a tinerilor NEETs cu varsta cuprinsa intre 16-29 de ani</a:t>
            </a:r>
            <a:r>
              <a:rPr lang="ro-RO" sz="1800" dirty="0">
                <a:effectLst/>
                <a:latin typeface="Calibri" panose="020F0502020204030204" pitchFamily="34" charset="0"/>
                <a:ea typeface="Calibri" panose="020F0502020204030204" pitchFamily="34" charset="0"/>
                <a:cs typeface="Times New Roman" panose="02020603050405020304" pitchFamily="18" charset="0"/>
              </a:rPr>
              <a:t>, inregistrati la serviciul public de ocupare, cu domiciliul sau resedinta in regiunea Sud Muntenia.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Proiectul are in vedere angajarea unui numar de minim 468 persoane, provenind cu precadere din mediul rural si apartinand minoritatii roma, printr-o serie de actiuni cuprinzand: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1. Facilitarea participarii membrilor grupului tinta la interviuri de angajare si mediere pe piata muncii.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2. Organizarea a 55 de „burse ale locurilor de munca” (intalniri cu angajatorii), astfel incat companiile sa isi prezinte oferta de angajare, iar membrii grupului tinta sa isi poata identifica un angajator care sa raspunda asteptarilor lor.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3. Sprijinirea grupului tinta in stabilirea contactului direct cu angajatorii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50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Obiective</a:t>
            </a:r>
            <a:r>
              <a:rPr lang="en-GB" dirty="0"/>
              <a:t> </a:t>
            </a:r>
            <a:r>
              <a:rPr lang="en-GB" dirty="0" err="1"/>
              <a:t>specifice</a:t>
            </a:r>
            <a:r>
              <a:rPr lang="en-GB" dirty="0"/>
              <a:t> - 6</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4128053" y="1738795"/>
            <a:ext cx="7590183" cy="4214744"/>
          </a:xfrm>
          <a:prstGeom prst="rect">
            <a:avLst/>
          </a:prstGeom>
          <a:noFill/>
        </p:spPr>
        <p:txBody>
          <a:bodyPr wrap="square">
            <a:spAutoFit/>
          </a:bodyPr>
          <a:lstStyle/>
          <a:p>
            <a:pPr lvl="0"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OS6: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Acordarea de sprijin prin masuri de acompaniament tinerilor NEETs</a:t>
            </a:r>
            <a:r>
              <a:rPr lang="ro-RO" sz="1800" dirty="0">
                <a:effectLst/>
                <a:latin typeface="Calibri" panose="020F0502020204030204" pitchFamily="34" charset="0"/>
                <a:ea typeface="Calibri" panose="020F0502020204030204" pitchFamily="34" charset="0"/>
                <a:cs typeface="Times New Roman" panose="02020603050405020304" pitchFamily="18" charset="0"/>
              </a:rPr>
              <a:t> cu varsta cuprinsa intre 16-29 de ani, inregistrati la Serviciul Public de Ocupare si incadrati la nivelurile de ocupabilitate C si D, respectiv „greu ocupabil” si „foarte greu ocupabil”.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Masurile au in vedere plata lunara a taxelor de participare la cresa si/sau afterschool pentru 100 de copiii ai tinerilor NEETs si/sau asistenta specializata pentru 8 batrani sau persoanelor cu dizabilitati aflate in grija acestora.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Ajutorul acordat prin intermediul masurilor stipulate mai sus este necesar pentru ca tinerii NEETs sa aiba disponibilitatea de a participa la programele de formare profesionala, precum si de a asigura ulterior prezenta lor la locul de munca.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Beautiful Young Girl Dreaming Future Stock Illustrations – 55 Beautiful  Young Girl Dreaming Future Stock Illustrations, Vectors &amp; Clipart -  Dreamstime">
            <a:extLst>
              <a:ext uri="{FF2B5EF4-FFF2-40B4-BE49-F238E27FC236}">
                <a16:creationId xmlns:a16="http://schemas.microsoft.com/office/drawing/2014/main" xmlns="" id="{E432F4F2-56EF-4583-AB57-88549D4BE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4687"/>
            <a:ext cx="4098852" cy="409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2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10363200" cy="5053691"/>
          </a:xfrm>
          <a:prstGeom prst="rect">
            <a:avLst/>
          </a:prstGeom>
          <a:noFill/>
        </p:spPr>
        <p:txBody>
          <a:bodyPr wrap="square">
            <a:spAutoFit/>
          </a:bodyPr>
          <a:lstStyle/>
          <a:p>
            <a:pPr lvl="0" algn="just">
              <a:lnSpc>
                <a:spcPct val="115000"/>
              </a:lnSpc>
              <a:tabLst>
                <a:tab pos="1287780" algn="l"/>
              </a:tabLst>
            </a:pPr>
            <a:r>
              <a:rPr lang="it-IT" sz="1600" b="1" i="0" u="none" strike="noStrike" baseline="0" dirty="0"/>
              <a:t>Activitate: A.1 Campanie de informare si promovare în rândul tinerilor</a:t>
            </a:r>
          </a:p>
          <a:p>
            <a:pPr algn="l"/>
            <a:r>
              <a:rPr lang="it-IT" sz="1600" b="0" i="0" u="none" strike="noStrike" baseline="0" dirty="0"/>
              <a:t>A.1.1 Organizarea unei campanii de informare si promovare orientata catre persoanele care pot fi atrase in grupul tinta</a:t>
            </a:r>
          </a:p>
          <a:p>
            <a:pPr algn="l"/>
            <a:endParaRPr lang="it-IT" sz="1600" dirty="0"/>
          </a:p>
          <a:p>
            <a:pPr algn="l"/>
            <a:r>
              <a:rPr lang="it-IT" sz="1600" dirty="0"/>
              <a:t>Cu ocazia acestei campanii, tinerii vor fi informati si cu privire la oportunitatile de formare</a:t>
            </a:r>
          </a:p>
          <a:p>
            <a:pPr algn="l"/>
            <a:r>
              <a:rPr lang="it-IT" sz="1600" dirty="0"/>
              <a:t>profesionala din cadrul proiectului si celelalte beneficii pentru a fi motivati sa se duca la SPO sa</a:t>
            </a:r>
          </a:p>
          <a:p>
            <a:pPr algn="l"/>
            <a:r>
              <a:rPr lang="it-IT" sz="1600" dirty="0"/>
              <a:t>se inregistreze.</a:t>
            </a:r>
          </a:p>
          <a:p>
            <a:pPr algn="l"/>
            <a:r>
              <a:rPr lang="it-IT" sz="1600" dirty="0"/>
              <a:t>În cadrul acestei campanii de informare si promovare urmeaza sa fie identificate doua categorii</a:t>
            </a:r>
          </a:p>
          <a:p>
            <a:pPr algn="l"/>
            <a:r>
              <a:rPr lang="it-IT" sz="1600" dirty="0"/>
              <a:t>de persoane:</a:t>
            </a:r>
          </a:p>
          <a:p>
            <a:pPr algn="l"/>
            <a:r>
              <a:rPr lang="it-IT" sz="1600" dirty="0"/>
              <a:t>a) Persoane cu vârsta între 16 si 29 de ani care nu urmeaza nici o forma de educatie sau</a:t>
            </a:r>
          </a:p>
          <a:p>
            <a:pPr algn="l"/>
            <a:r>
              <a:rPr lang="it-IT" sz="1600" dirty="0"/>
              <a:t>formare si care nu sunt ocupate pe piata muncii, care sunt înregistrate si profilate de catre</a:t>
            </a:r>
          </a:p>
          <a:p>
            <a:pPr algn="l"/>
            <a:r>
              <a:rPr lang="it-IT" sz="1600" dirty="0"/>
              <a:t>SPO. Aceste persoane, pe baza criteriilor de eligibilitate stabilite prin Cererea de finantare (în</a:t>
            </a:r>
          </a:p>
          <a:p>
            <a:pPr algn="l"/>
            <a:r>
              <a:rPr lang="it-IT" sz="1600" dirty="0"/>
              <a:t>corelare cu criteriile de eligibilitate stabilite prin prezentul Ghid al Solicitantului), pot fi selectate</a:t>
            </a:r>
          </a:p>
          <a:p>
            <a:pPr algn="l"/>
            <a:r>
              <a:rPr lang="it-IT" sz="1600" dirty="0"/>
              <a:t>si integrate în grupul tinta al proiectului.</a:t>
            </a:r>
          </a:p>
          <a:p>
            <a:pPr algn="l"/>
            <a:r>
              <a:rPr lang="it-IT" sz="1600" dirty="0"/>
              <a:t>b) Persoane cu vârsta între 16 si 29 de ani care nu urmeaza nici o forma de educatie sau</a:t>
            </a:r>
          </a:p>
          <a:p>
            <a:pPr algn="l"/>
            <a:r>
              <a:rPr lang="it-IT" sz="1600" dirty="0"/>
              <a:t>formare si care nu sunt ocupate pe piata muncii ce nu sunt înregistrate si profilate de catre</a:t>
            </a:r>
          </a:p>
          <a:p>
            <a:pPr algn="l"/>
            <a:r>
              <a:rPr lang="it-IT" sz="1600" dirty="0"/>
              <a:t>SPO. Aceste persoane vor fi directionate catre SPO în vederea înregistrarii si profilarii în</a:t>
            </a:r>
          </a:p>
          <a:p>
            <a:pPr algn="l"/>
            <a:r>
              <a:rPr lang="it-IT" sz="1600" dirty="0"/>
              <a:t>conformitate cu normele legale în vigoare. Aceste persoane pot fi selectate si înregistrate în</a:t>
            </a:r>
          </a:p>
          <a:p>
            <a:pPr algn="l"/>
            <a:r>
              <a:rPr lang="it-IT" sz="1600" dirty="0"/>
              <a:t>grupul tinta dupa ce SPO înregistreaza si profileaza aceste persoane.</a:t>
            </a:r>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pic>
        <p:nvPicPr>
          <p:cNvPr id="9218" name="Picture 2" descr="Funny Cartoon Kids Engaged In Different Creative Activities Like Drawing,  Singing, Modelling And So On. No Gradients Used, Easy To Print And Edit.  Vector Files Can Be Scaled To Any Size. Royalty">
            <a:extLst>
              <a:ext uri="{FF2B5EF4-FFF2-40B4-BE49-F238E27FC236}">
                <a16:creationId xmlns:a16="http://schemas.microsoft.com/office/drawing/2014/main" xmlns="" id="{3485205C-7A97-4463-ADEC-C985065F7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062" y="3296270"/>
            <a:ext cx="2703472" cy="179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6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10363200" cy="3330142"/>
          </a:xfrm>
          <a:prstGeom prst="rect">
            <a:avLst/>
          </a:prstGeom>
          <a:noFill/>
        </p:spPr>
        <p:txBody>
          <a:bodyPr wrap="square">
            <a:spAutoFit/>
          </a:bodyPr>
          <a:lstStyle/>
          <a:p>
            <a:pPr lvl="0" algn="just">
              <a:lnSpc>
                <a:spcPct val="115000"/>
              </a:lnSpc>
              <a:tabLst>
                <a:tab pos="1287780" algn="l"/>
              </a:tabLst>
            </a:pPr>
            <a:r>
              <a:rPr lang="it-IT" sz="1600" b="1" i="0" u="none" strike="noStrike" baseline="0" dirty="0"/>
              <a:t>Activitate: A.1 Campanie de informare si promovare în rândul tinerilor</a:t>
            </a:r>
          </a:p>
          <a:p>
            <a:pPr algn="l"/>
            <a:r>
              <a:rPr lang="it-IT" sz="1600" b="0" i="0" u="none" strike="noStrike" baseline="0" dirty="0"/>
              <a:t>A.1.1 Organizarea unei campanii de informare si promovare orientata catre persoanele care pot fi atrase in grupul tinta</a:t>
            </a:r>
          </a:p>
          <a:p>
            <a:pPr algn="l"/>
            <a:endParaRPr lang="it-IT" sz="1600" dirty="0"/>
          </a:p>
          <a:p>
            <a:pPr algn="l"/>
            <a:r>
              <a:rPr lang="it-IT" sz="1600" dirty="0"/>
              <a:t>Organizarea a 35 sesiuni de informare in regiunea SM</a:t>
            </a:r>
          </a:p>
          <a:p>
            <a:pPr algn="l"/>
            <a:r>
              <a:rPr lang="it-IT" sz="1600" dirty="0">
                <a:effectLst/>
                <a:ea typeface="Calibri" panose="020F0502020204030204" pitchFamily="34" charset="0"/>
                <a:cs typeface="Times New Roman" panose="02020603050405020304" pitchFamily="18" charset="0"/>
              </a:rPr>
              <a:t>O alta componenta a subact de informare aferenta acestei etape va consta in actiuni de</a:t>
            </a:r>
          </a:p>
          <a:p>
            <a:pPr algn="l"/>
            <a:r>
              <a:rPr lang="it-IT" sz="1600" dirty="0">
                <a:effectLst/>
                <a:ea typeface="Calibri" panose="020F0502020204030204" pitchFamily="34" charset="0"/>
                <a:cs typeface="Times New Roman" panose="02020603050405020304" pitchFamily="18" charset="0"/>
              </a:rPr>
              <a:t>promovare online.</a:t>
            </a:r>
          </a:p>
          <a:p>
            <a:pPr algn="l"/>
            <a:endParaRPr lang="it-IT" sz="1600" dirty="0">
              <a:ea typeface="Calibri" panose="020F0502020204030204" pitchFamily="34" charset="0"/>
              <a:cs typeface="Times New Roman" panose="02020603050405020304" pitchFamily="18" charset="0"/>
            </a:endParaRPr>
          </a:p>
          <a:p>
            <a:pPr algn="l"/>
            <a:endParaRPr lang="it-IT" sz="1600" dirty="0">
              <a:effectLst/>
              <a:ea typeface="Calibri" panose="020F0502020204030204" pitchFamily="34" charset="0"/>
              <a:cs typeface="Times New Roman" panose="02020603050405020304" pitchFamily="18" charset="0"/>
            </a:endParaRPr>
          </a:p>
          <a:p>
            <a:pPr algn="l"/>
            <a:endParaRPr lang="it-IT" sz="1600" dirty="0">
              <a:ea typeface="Calibri" panose="020F0502020204030204" pitchFamily="34" charset="0"/>
              <a:cs typeface="Times New Roman" panose="02020603050405020304" pitchFamily="18" charset="0"/>
            </a:endParaRPr>
          </a:p>
          <a:p>
            <a:pPr algn="l"/>
            <a:r>
              <a:rPr lang="it-IT" sz="1600" b="0" i="0" u="none" strike="noStrike" baseline="0" dirty="0"/>
              <a:t>A.1.2 Selectarea, înregistratea si mentinerea grupului tinta </a:t>
            </a:r>
          </a:p>
          <a:p>
            <a:pPr algn="l"/>
            <a:r>
              <a:rPr lang="it-IT" sz="1600" b="0" i="0" u="none" strike="noStrike" baseline="0" dirty="0"/>
              <a:t>Ianuarie 2022 - August 2023</a:t>
            </a:r>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pic>
        <p:nvPicPr>
          <p:cNvPr id="9218" name="Picture 2" descr="Funny Cartoon Kids Engaged In Different Creative Activities Like Drawing,  Singing, Modelling And So On. No Gradients Used, Easy To Print And Edit.  Vector Files Can Be Scaled To Any Size. Royalty">
            <a:extLst>
              <a:ext uri="{FF2B5EF4-FFF2-40B4-BE49-F238E27FC236}">
                <a16:creationId xmlns:a16="http://schemas.microsoft.com/office/drawing/2014/main" xmlns="" id="{3485205C-7A97-4463-ADEC-C985065F7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270" y="3296270"/>
            <a:ext cx="4819264" cy="320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7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10363200" cy="6247864"/>
          </a:xfrm>
          <a:prstGeom prst="rect">
            <a:avLst/>
          </a:prstGeom>
          <a:noFill/>
        </p:spPr>
        <p:txBody>
          <a:bodyPr wrap="square">
            <a:spAutoFit/>
          </a:bodyPr>
          <a:lstStyle/>
          <a:p>
            <a:pPr lvl="0" algn="just">
              <a:lnSpc>
                <a:spcPct val="115000"/>
              </a:lnSpc>
              <a:tabLst>
                <a:tab pos="1287780" algn="l"/>
              </a:tabLst>
            </a:pPr>
            <a:r>
              <a:rPr lang="it-IT" sz="1600" b="1" i="0" u="none" strike="noStrike" baseline="0" dirty="0"/>
              <a:t>Activitate: A.2 Organizarea si derularea de programe de formare profesionala a adultilor</a:t>
            </a:r>
          </a:p>
          <a:p>
            <a:pPr lvl="0" algn="just">
              <a:lnSpc>
                <a:spcPct val="115000"/>
              </a:lnSpc>
              <a:tabLst>
                <a:tab pos="1287780" algn="l"/>
              </a:tabLst>
            </a:pPr>
            <a:endParaRPr lang="it-IT" sz="1600" dirty="0"/>
          </a:p>
          <a:p>
            <a:pPr lvl="0" algn="just">
              <a:lnSpc>
                <a:spcPct val="115000"/>
              </a:lnSpc>
              <a:tabLst>
                <a:tab pos="1287780" algn="l"/>
              </a:tabLst>
            </a:pPr>
            <a:r>
              <a:rPr lang="it-IT" sz="1600" i="0" u="none" strike="noStrike" baseline="0" dirty="0"/>
              <a:t>A.2.1 Organizarea si derularea programelor de formare profesionala</a:t>
            </a:r>
          </a:p>
          <a:p>
            <a:pPr lvl="0" algn="just">
              <a:lnSpc>
                <a:spcPct val="115000"/>
              </a:lnSpc>
              <a:tabLst>
                <a:tab pos="1287780" algn="l"/>
              </a:tabLst>
            </a:pPr>
            <a:r>
              <a:rPr lang="it-IT" sz="1600" i="0" u="none" strike="noStrike" baseline="0" dirty="0"/>
              <a:t>Pe langa cursul de competente antreprenoriale, adresat tinerilor NEETs din categoria A, proiectul propune o lista generoasa de cursuri de calificare pentru tinerii incadrati de catre serviciul public de ocupare in categoriile B, C sau D. Este vorba despre urmatoarele cursuri:</a:t>
            </a:r>
          </a:p>
          <a:p>
            <a:pPr lvl="0" algn="just">
              <a:lnSpc>
                <a:spcPct val="115000"/>
              </a:lnSpc>
              <a:tabLst>
                <a:tab pos="1287780" algn="l"/>
              </a:tabLst>
            </a:pPr>
            <a:r>
              <a:rPr lang="it-IT" sz="1600" i="0" u="none" strike="noStrike" baseline="0" dirty="0"/>
              <a:t>•	Instalator pentru sisteme fotovoltaice solare - cod COR 741103</a:t>
            </a:r>
          </a:p>
          <a:p>
            <a:pPr lvl="0" algn="just">
              <a:lnSpc>
                <a:spcPct val="115000"/>
              </a:lnSpc>
              <a:tabLst>
                <a:tab pos="1287780" algn="l"/>
              </a:tabLst>
            </a:pPr>
            <a:r>
              <a:rPr lang="it-IT" sz="1600" i="0" u="none" strike="noStrike" baseline="0" dirty="0"/>
              <a:t>•	Agricultor – cod COR 611101</a:t>
            </a:r>
          </a:p>
          <a:p>
            <a:pPr lvl="0" algn="just">
              <a:lnSpc>
                <a:spcPct val="115000"/>
              </a:lnSpc>
              <a:tabLst>
                <a:tab pos="1287780" algn="l"/>
              </a:tabLst>
            </a:pPr>
            <a:r>
              <a:rPr lang="it-IT" sz="1600" i="0" u="none" strike="noStrike" baseline="0" dirty="0"/>
              <a:t>•	Agent de securitate – cod COR 541401</a:t>
            </a:r>
          </a:p>
          <a:p>
            <a:pPr lvl="0" algn="just">
              <a:lnSpc>
                <a:spcPct val="115000"/>
              </a:lnSpc>
              <a:tabLst>
                <a:tab pos="1287780" algn="l"/>
              </a:tabLst>
            </a:pPr>
            <a:r>
              <a:rPr lang="it-IT" sz="1600" i="0" u="none" strike="noStrike" baseline="0" dirty="0"/>
              <a:t>•	Lucrator in unitati de alimentatie publica – Grupa de baza COR 5246 </a:t>
            </a:r>
          </a:p>
          <a:p>
            <a:pPr lvl="0" algn="just">
              <a:lnSpc>
                <a:spcPct val="115000"/>
              </a:lnSpc>
              <a:tabLst>
                <a:tab pos="1287780" algn="l"/>
              </a:tabLst>
            </a:pPr>
            <a:r>
              <a:rPr lang="it-IT" sz="1600" i="0" u="none" strike="noStrike" baseline="0" dirty="0"/>
              <a:t>•	Brutar, patiser, cofetar - Grupa de baza COR 7512</a:t>
            </a:r>
          </a:p>
          <a:p>
            <a:pPr lvl="0" algn="just">
              <a:lnSpc>
                <a:spcPct val="115000"/>
              </a:lnSpc>
              <a:tabLst>
                <a:tab pos="1287780" algn="l"/>
              </a:tabLst>
            </a:pPr>
            <a:r>
              <a:rPr lang="it-IT" sz="1600" i="0" u="none" strike="noStrike" baseline="0" dirty="0"/>
              <a:t>•	Confectioner-asamblor articole din textile – cod COR 821908</a:t>
            </a:r>
          </a:p>
          <a:p>
            <a:pPr lvl="0" algn="just">
              <a:lnSpc>
                <a:spcPct val="115000"/>
              </a:lnSpc>
              <a:tabLst>
                <a:tab pos="1287780" algn="l"/>
              </a:tabLst>
            </a:pPr>
            <a:r>
              <a:rPr lang="it-IT" sz="1600" i="0" u="none" strike="noStrike" baseline="0" dirty="0"/>
              <a:t>•	Personal de serviciu in birouri, hoteluri si alte institutii – grupa COR 9112</a:t>
            </a:r>
          </a:p>
          <a:p>
            <a:pPr lvl="0" algn="just">
              <a:lnSpc>
                <a:spcPct val="115000"/>
              </a:lnSpc>
              <a:tabLst>
                <a:tab pos="1287780" algn="l"/>
              </a:tabLst>
            </a:pPr>
            <a:r>
              <a:rPr lang="it-IT" sz="1600" i="0" u="none" strike="noStrike" baseline="0" dirty="0"/>
              <a:t>•	Parchetari, linolisti, mozaicari, faiantari si asimilati – grupa COR 7122</a:t>
            </a:r>
          </a:p>
          <a:p>
            <a:pPr lvl="0" algn="just">
              <a:lnSpc>
                <a:spcPct val="115000"/>
              </a:lnSpc>
              <a:tabLst>
                <a:tab pos="1287780" algn="l"/>
              </a:tabLst>
            </a:pPr>
            <a:r>
              <a:rPr lang="it-IT" sz="1600" i="0" u="none" strike="noStrike" baseline="0" dirty="0"/>
              <a:t>•	Cosmeticieni si asimilati – grupa COR 5142</a:t>
            </a:r>
          </a:p>
          <a:p>
            <a:pPr lvl="0" algn="just">
              <a:lnSpc>
                <a:spcPct val="115000"/>
              </a:lnSpc>
              <a:tabLst>
                <a:tab pos="1287780" algn="l"/>
              </a:tabLst>
            </a:pPr>
            <a:r>
              <a:rPr lang="it-IT" sz="1600" i="0" u="none" strike="noStrike" baseline="0" dirty="0"/>
              <a:t>•	Frizer – cod COR 514102</a:t>
            </a:r>
          </a:p>
          <a:p>
            <a:pPr lvl="0" algn="just">
              <a:lnSpc>
                <a:spcPct val="115000"/>
              </a:lnSpc>
              <a:tabLst>
                <a:tab pos="1287780" algn="l"/>
              </a:tabLst>
            </a:pPr>
            <a:r>
              <a:rPr lang="it-IT" sz="1600" i="0" u="none" strike="noStrike" baseline="0" dirty="0"/>
              <a:t>•	Tapiter – cod COR 753401</a:t>
            </a:r>
          </a:p>
          <a:p>
            <a:pPr lvl="0" algn="just">
              <a:lnSpc>
                <a:spcPct val="115000"/>
              </a:lnSpc>
              <a:tabLst>
                <a:tab pos="1287780" algn="l"/>
              </a:tabLst>
            </a:pPr>
            <a:endParaRPr lang="it-IT" sz="1600" i="0" u="none" strike="noStrike" baseline="0" dirty="0"/>
          </a:p>
          <a:p>
            <a:pPr lvl="0" algn="just">
              <a:lnSpc>
                <a:spcPct val="115000"/>
              </a:lnSpc>
              <a:tabLst>
                <a:tab pos="1287780" algn="l"/>
              </a:tabLst>
            </a:pPr>
            <a:endParaRPr lang="it-IT" sz="1600" b="0" dirty="0"/>
          </a:p>
          <a:p>
            <a:pPr lvl="0" algn="just">
              <a:lnSpc>
                <a:spcPct val="115000"/>
              </a:lnSpc>
              <a:tabLst>
                <a:tab pos="1287780" algn="l"/>
              </a:tabLst>
            </a:pPr>
            <a:endParaRPr lang="it-IT" sz="1600" b="0" i="0" u="none" strike="noStrike" baseline="0" dirty="0"/>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pic>
        <p:nvPicPr>
          <p:cNvPr id="10242" name="Picture 2" descr="Single one line drawing male teacher standing in front of laptop screen  holding book and teaching female junior high school students sitting on  benches around desk. Draw design graphic illustration 4482653 Vector">
            <a:extLst>
              <a:ext uri="{FF2B5EF4-FFF2-40B4-BE49-F238E27FC236}">
                <a16:creationId xmlns:a16="http://schemas.microsoft.com/office/drawing/2014/main" xmlns="" id="{371F9A1B-EC18-4EE1-AE14-84AA4EF45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421249"/>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45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10363200" cy="3982629"/>
          </a:xfrm>
          <a:prstGeom prst="rect">
            <a:avLst/>
          </a:prstGeom>
          <a:noFill/>
        </p:spPr>
        <p:txBody>
          <a:bodyPr wrap="square">
            <a:spAutoFit/>
          </a:bodyPr>
          <a:lstStyle/>
          <a:p>
            <a:pPr lvl="0" algn="just">
              <a:lnSpc>
                <a:spcPct val="115000"/>
              </a:lnSpc>
              <a:tabLst>
                <a:tab pos="1287780" algn="l"/>
              </a:tabLst>
            </a:pPr>
            <a:r>
              <a:rPr lang="it-IT" sz="1600" b="1" i="0" u="none" strike="noStrike" baseline="0" dirty="0"/>
              <a:t>Activitate: A.3 Evaluarea si certificarea competentelor profesionale obtinute pe alte cai decat cele formale, respectiv non-formale si/sau informale</a:t>
            </a:r>
            <a:endParaRPr lang="it-IT" sz="1600" b="1" dirty="0"/>
          </a:p>
          <a:p>
            <a:pPr lvl="0" algn="just">
              <a:lnSpc>
                <a:spcPct val="115000"/>
              </a:lnSpc>
              <a:tabLst>
                <a:tab pos="1287780" algn="l"/>
              </a:tabLst>
            </a:pPr>
            <a:endParaRPr lang="it-IT" sz="1600" i="0" u="none" strike="noStrike" baseline="0" dirty="0"/>
          </a:p>
          <a:p>
            <a:pPr lvl="0" algn="just">
              <a:lnSpc>
                <a:spcPct val="115000"/>
              </a:lnSpc>
              <a:tabLst>
                <a:tab pos="1287780" algn="l"/>
              </a:tabLst>
            </a:pPr>
            <a:r>
              <a:rPr lang="it-IT" sz="1600" i="0" u="none" strike="noStrike" baseline="0" dirty="0"/>
              <a:t>A.3.1 Evaluarea si certificarea competentelor profesionale obtinute pe alte cai decat cele formale, respectiv nonformale</a:t>
            </a:r>
          </a:p>
          <a:p>
            <a:pPr lvl="0" algn="just">
              <a:lnSpc>
                <a:spcPct val="115000"/>
              </a:lnSpc>
              <a:tabLst>
                <a:tab pos="1287780" algn="l"/>
              </a:tabLst>
            </a:pPr>
            <a:r>
              <a:rPr lang="it-IT" sz="1600" i="0" u="none" strike="noStrike" baseline="0" dirty="0"/>
              <a:t>si/sau informale</a:t>
            </a:r>
          </a:p>
          <a:p>
            <a:pPr lvl="0" algn="just">
              <a:lnSpc>
                <a:spcPct val="115000"/>
              </a:lnSpc>
              <a:tabLst>
                <a:tab pos="1287780" algn="l"/>
              </a:tabLst>
            </a:pPr>
            <a:r>
              <a:rPr lang="it-IT" sz="1600" i="0" u="none" strike="noStrike" baseline="0" dirty="0"/>
              <a:t>Aceasta activitate prevede evaluarea si certificarea competentelor profesionale obtinute pe alte</a:t>
            </a:r>
          </a:p>
          <a:p>
            <a:pPr lvl="0" algn="just">
              <a:lnSpc>
                <a:spcPct val="115000"/>
              </a:lnSpc>
              <a:tabLst>
                <a:tab pos="1287780" algn="l"/>
              </a:tabLst>
            </a:pPr>
            <a:r>
              <a:rPr lang="it-IT" sz="1600" i="0" u="none" strike="noStrike" baseline="0" dirty="0"/>
              <a:t>cai decat cele formale, respectiv non-formale si/sau informale pentru un numar de 28 de tineri</a:t>
            </a:r>
          </a:p>
          <a:p>
            <a:pPr lvl="0" algn="just">
              <a:lnSpc>
                <a:spcPct val="115000"/>
              </a:lnSpc>
              <a:tabLst>
                <a:tab pos="1287780" algn="l"/>
              </a:tabLst>
            </a:pPr>
            <a:r>
              <a:rPr lang="it-IT" sz="1600" i="0" u="none" strike="noStrike" baseline="0" dirty="0"/>
              <a:t>NEETs din grupul tinta al proiectului, cu nivelurile de ocupabilitate B, C si D, respectiv „mediu</a:t>
            </a:r>
          </a:p>
          <a:p>
            <a:pPr lvl="0" algn="just">
              <a:lnSpc>
                <a:spcPct val="115000"/>
              </a:lnSpc>
              <a:tabLst>
                <a:tab pos="1287780" algn="l"/>
              </a:tabLst>
            </a:pPr>
            <a:r>
              <a:rPr lang="it-IT" sz="1600" i="0" u="none" strike="noStrike" baseline="0" dirty="0"/>
              <a:t>ocupabil”, „greu ocupabil” si „foarte greu ocupabil”, in domeniile „Lucrator in alimentatia</a:t>
            </a:r>
          </a:p>
          <a:p>
            <a:pPr lvl="0" algn="just">
              <a:lnSpc>
                <a:spcPct val="115000"/>
              </a:lnSpc>
              <a:tabLst>
                <a:tab pos="1287780" algn="l"/>
              </a:tabLst>
            </a:pPr>
            <a:r>
              <a:rPr lang="it-IT" sz="1600" i="0" u="none" strike="noStrike" baseline="0" dirty="0"/>
              <a:t>publica”, „Ospatar” si „Ingrijitor la domiciliu”.</a:t>
            </a:r>
          </a:p>
          <a:p>
            <a:pPr lvl="0" algn="just">
              <a:lnSpc>
                <a:spcPct val="115000"/>
              </a:lnSpc>
              <a:tabLst>
                <a:tab pos="1287780" algn="l"/>
              </a:tabLst>
            </a:pPr>
            <a:endParaRPr lang="it-IT" sz="1600" b="0" dirty="0"/>
          </a:p>
          <a:p>
            <a:pPr lvl="0" algn="just">
              <a:lnSpc>
                <a:spcPct val="115000"/>
              </a:lnSpc>
              <a:tabLst>
                <a:tab pos="1287780" algn="l"/>
              </a:tabLst>
            </a:pPr>
            <a:endParaRPr lang="it-IT" sz="1600" b="0" i="0" u="none" strike="noStrike" baseline="0" dirty="0"/>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pic>
        <p:nvPicPr>
          <p:cNvPr id="11266" name="Picture 2" descr="Student in exam stock vector. Illustration of room, institute - 160151818">
            <a:extLst>
              <a:ext uri="{FF2B5EF4-FFF2-40B4-BE49-F238E27FC236}">
                <a16:creationId xmlns:a16="http://schemas.microsoft.com/office/drawing/2014/main" xmlns="" id="{6F94AA2D-AA39-474F-8E35-24951AF93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3" t="5324" r="1353" b="12268"/>
          <a:stretch/>
        </p:blipFill>
        <p:spPr bwMode="auto">
          <a:xfrm>
            <a:off x="8922234" y="3429000"/>
            <a:ext cx="2762281" cy="26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1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ffice People Sketch. Working at the Table. Business Team. Company Group.  Brainstorm. with Laptop. Hatched Drawing Stock Vector - Illustration of  brainstorm, businesswoman: 174636668">
            <a:extLst>
              <a:ext uri="{FF2B5EF4-FFF2-40B4-BE49-F238E27FC236}">
                <a16:creationId xmlns:a16="http://schemas.microsoft.com/office/drawing/2014/main" xmlns="" id="{98156A8B-0827-427E-BA03-C51D7525A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414" y="3290256"/>
            <a:ext cx="4129586" cy="32107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10363200" cy="4265783"/>
          </a:xfrm>
          <a:prstGeom prst="rect">
            <a:avLst/>
          </a:prstGeom>
          <a:noFill/>
        </p:spPr>
        <p:txBody>
          <a:bodyPr wrap="square">
            <a:spAutoFit/>
          </a:bodyPr>
          <a:lstStyle/>
          <a:p>
            <a:pPr lvl="0" algn="just">
              <a:lnSpc>
                <a:spcPct val="115000"/>
              </a:lnSpc>
              <a:tabLst>
                <a:tab pos="1287780" algn="l"/>
              </a:tabLst>
            </a:pPr>
            <a:r>
              <a:rPr lang="it-IT" sz="1600" b="1" i="0" u="none" strike="noStrike" baseline="0" dirty="0"/>
              <a:t>Activitate: A.4 Furnizarea de servicii specializate pentru stimularea ocuparii - respectiv: medierea muncii</a:t>
            </a:r>
          </a:p>
          <a:p>
            <a:pPr lvl="0" algn="just">
              <a:lnSpc>
                <a:spcPct val="115000"/>
              </a:lnSpc>
              <a:tabLst>
                <a:tab pos="1287780" algn="l"/>
              </a:tabLst>
            </a:pPr>
            <a:endParaRPr lang="it-IT" sz="1600" i="0" u="none" strike="noStrike" baseline="0" dirty="0"/>
          </a:p>
          <a:p>
            <a:pPr lvl="0" algn="just">
              <a:lnSpc>
                <a:spcPct val="115000"/>
              </a:lnSpc>
              <a:tabLst>
                <a:tab pos="1287780" algn="l"/>
              </a:tabLst>
            </a:pPr>
            <a:r>
              <a:rPr lang="it-IT" sz="1600" i="0" u="none" strike="noStrike" baseline="0" dirty="0"/>
              <a:t>A.4.1 Medierea muncii </a:t>
            </a:r>
          </a:p>
          <a:p>
            <a:pPr lvl="0" algn="just">
              <a:lnSpc>
                <a:spcPct val="115000"/>
              </a:lnSpc>
              <a:tabLst>
                <a:tab pos="1287780" algn="l"/>
              </a:tabLst>
            </a:pPr>
            <a:r>
              <a:rPr lang="it-IT" sz="1600" i="0" u="none" strike="noStrike" baseline="0" dirty="0"/>
              <a:t>Pe intreaga perioada a derularii proiectului, Solicitantul va furniza grupului tinta servicii de</a:t>
            </a:r>
          </a:p>
          <a:p>
            <a:pPr lvl="0" algn="just">
              <a:lnSpc>
                <a:spcPct val="115000"/>
              </a:lnSpc>
              <a:tabLst>
                <a:tab pos="1287780" algn="l"/>
              </a:tabLst>
            </a:pPr>
            <a:r>
              <a:rPr lang="it-IT" sz="1600" i="0" u="none" strike="noStrike" baseline="0" dirty="0"/>
              <a:t>medierea muncii, organizate si desfasurate in conformitate cu prevederile Legii nr. 76/2002</a:t>
            </a:r>
          </a:p>
          <a:p>
            <a:pPr lvl="0" algn="just">
              <a:lnSpc>
                <a:spcPct val="115000"/>
              </a:lnSpc>
              <a:tabLst>
                <a:tab pos="1287780" algn="l"/>
              </a:tabLst>
            </a:pPr>
            <a:r>
              <a:rPr lang="it-IT" sz="1600" i="0" u="none" strike="noStrike" baseline="0" dirty="0"/>
              <a:t>privind sistemul asigurarilor pentru somaj si stimularea ocuparii fortei de munca, cu modificarile</a:t>
            </a:r>
          </a:p>
          <a:p>
            <a:pPr lvl="0" algn="just">
              <a:lnSpc>
                <a:spcPct val="115000"/>
              </a:lnSpc>
              <a:tabLst>
                <a:tab pos="1287780" algn="l"/>
              </a:tabLst>
            </a:pPr>
            <a:r>
              <a:rPr lang="it-IT" sz="1600" i="0" u="none" strike="noStrike" baseline="0" dirty="0"/>
              <a:t>si completarile ulterioare. Avand in vedere dimensiunea indicatorului de ocupare (un procent de</a:t>
            </a:r>
          </a:p>
          <a:p>
            <a:pPr lvl="0" algn="just">
              <a:lnSpc>
                <a:spcPct val="115000"/>
              </a:lnSpc>
              <a:tabLst>
                <a:tab pos="1287780" algn="l"/>
              </a:tabLst>
            </a:pPr>
            <a:r>
              <a:rPr lang="it-IT" sz="1600" i="0" u="none" strike="noStrike" baseline="0" dirty="0"/>
              <a:t>peste 43% de persoane din grupul tinta care beneficiaza de sprijin sa fie angajate, conform</a:t>
            </a:r>
          </a:p>
          <a:p>
            <a:pPr lvl="0" algn="just">
              <a:lnSpc>
                <a:spcPct val="115000"/>
              </a:lnSpc>
              <a:tabLst>
                <a:tab pos="1287780" algn="l"/>
              </a:tabLst>
            </a:pPr>
            <a:r>
              <a:rPr lang="it-IT" sz="1600" i="0" u="none" strike="noStrike" baseline="0" dirty="0"/>
              <a:t>angajamentului asumat), activitatea de mediere se va derula pe toata perioada de</a:t>
            </a:r>
          </a:p>
          <a:p>
            <a:pPr lvl="0" algn="just">
              <a:lnSpc>
                <a:spcPct val="115000"/>
              </a:lnSpc>
              <a:tabLst>
                <a:tab pos="1287780" algn="l"/>
              </a:tabLst>
            </a:pPr>
            <a:r>
              <a:rPr lang="it-IT" sz="1600" i="0" u="none" strike="noStrike" baseline="0" dirty="0"/>
              <a:t>implementare a proiectului</a:t>
            </a:r>
          </a:p>
          <a:p>
            <a:pPr lvl="0" algn="just">
              <a:lnSpc>
                <a:spcPct val="115000"/>
              </a:lnSpc>
              <a:tabLst>
                <a:tab pos="1287780" algn="l"/>
              </a:tabLst>
            </a:pPr>
            <a:endParaRPr lang="it-IT" sz="1600" b="0" dirty="0"/>
          </a:p>
          <a:p>
            <a:pPr lvl="0" algn="just">
              <a:lnSpc>
                <a:spcPct val="115000"/>
              </a:lnSpc>
              <a:tabLst>
                <a:tab pos="1287780" algn="l"/>
              </a:tabLst>
            </a:pPr>
            <a:endParaRPr lang="it-IT" sz="1600" b="0" dirty="0"/>
          </a:p>
          <a:p>
            <a:pPr lvl="0" algn="just">
              <a:lnSpc>
                <a:spcPct val="115000"/>
              </a:lnSpc>
              <a:tabLst>
                <a:tab pos="1287780" algn="l"/>
              </a:tabLst>
            </a:pPr>
            <a:endParaRPr lang="it-IT" sz="1600" b="0" i="0" u="none" strike="noStrike" baseline="0" dirty="0"/>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99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10363200" cy="4548938"/>
          </a:xfrm>
          <a:prstGeom prst="rect">
            <a:avLst/>
          </a:prstGeom>
          <a:noFill/>
        </p:spPr>
        <p:txBody>
          <a:bodyPr wrap="square">
            <a:spAutoFit/>
          </a:bodyPr>
          <a:lstStyle/>
          <a:p>
            <a:pPr lvl="0" algn="just">
              <a:lnSpc>
                <a:spcPct val="115000"/>
              </a:lnSpc>
              <a:tabLst>
                <a:tab pos="1287780" algn="l"/>
              </a:tabLst>
            </a:pPr>
            <a:r>
              <a:rPr lang="it-IT" sz="1600" b="1" i="0" u="none" strike="noStrike" baseline="0" dirty="0"/>
              <a:t>Activitate: A.5 Sustinerea antreprenoriatului, inclusiv a ocuparii pe cont-propriu</a:t>
            </a:r>
          </a:p>
          <a:p>
            <a:pPr lvl="0" algn="just">
              <a:lnSpc>
                <a:spcPct val="115000"/>
              </a:lnSpc>
              <a:tabLst>
                <a:tab pos="1287780" algn="l"/>
              </a:tabLst>
            </a:pPr>
            <a:endParaRPr lang="it-IT" sz="1600" i="0" u="none" strike="noStrike" baseline="0" dirty="0"/>
          </a:p>
          <a:p>
            <a:pPr lvl="0" algn="just">
              <a:lnSpc>
                <a:spcPct val="115000"/>
              </a:lnSpc>
              <a:tabLst>
                <a:tab pos="1287780" algn="l"/>
              </a:tabLst>
            </a:pPr>
            <a:r>
              <a:rPr lang="it-IT" sz="1600" i="0" u="none" strike="noStrike" baseline="0" dirty="0"/>
              <a:t>A.5.1 Organizarea si derularea programului de formare antreprenoriala (curs de specializare)</a:t>
            </a:r>
          </a:p>
          <a:p>
            <a:pPr lvl="0" algn="just">
              <a:lnSpc>
                <a:spcPct val="115000"/>
              </a:lnSpc>
              <a:tabLst>
                <a:tab pos="1287780" algn="l"/>
              </a:tabLst>
            </a:pPr>
            <a:r>
              <a:rPr lang="it-IT" sz="1600" b="0" i="0" u="none" strike="noStrike" baseline="0" dirty="0"/>
              <a:t>In fiecare dintre cele 7 judete de implementare va fi organizata cate o grupa de formare antreprenoriala, compusa din 14</a:t>
            </a:r>
          </a:p>
          <a:p>
            <a:pPr lvl="0" algn="just">
              <a:lnSpc>
                <a:spcPct val="115000"/>
              </a:lnSpc>
              <a:tabLst>
                <a:tab pos="1287780" algn="l"/>
              </a:tabLst>
            </a:pPr>
            <a:r>
              <a:rPr lang="it-IT" sz="1600" b="0" i="0" u="none" strike="noStrike" baseline="0" dirty="0"/>
              <a:t>persoane.</a:t>
            </a:r>
          </a:p>
          <a:p>
            <a:pPr lvl="0" algn="just">
              <a:lnSpc>
                <a:spcPct val="115000"/>
              </a:lnSpc>
              <a:tabLst>
                <a:tab pos="1287780" algn="l"/>
              </a:tabLst>
            </a:pPr>
            <a:endParaRPr lang="it-IT" sz="1600" dirty="0"/>
          </a:p>
          <a:p>
            <a:pPr lvl="0" algn="just">
              <a:lnSpc>
                <a:spcPct val="115000"/>
              </a:lnSpc>
              <a:tabLst>
                <a:tab pos="1287780" algn="l"/>
              </a:tabLst>
            </a:pPr>
            <a:r>
              <a:rPr lang="it-IT" sz="1600" b="0" i="0" u="none" strike="noStrike" baseline="0" dirty="0"/>
              <a:t>A.5.2 Furnizarea de servicii de consultanta antreprenoriala persoanelor din grupul</a:t>
            </a:r>
          </a:p>
          <a:p>
            <a:pPr lvl="0" algn="just">
              <a:lnSpc>
                <a:spcPct val="115000"/>
              </a:lnSpc>
              <a:tabLst>
                <a:tab pos="1287780" algn="l"/>
              </a:tabLst>
            </a:pPr>
            <a:r>
              <a:rPr lang="it-IT" sz="1600" b="0" i="0" u="none" strike="noStrike" baseline="0" dirty="0"/>
              <a:t>tinta care au urmat cursul de formare antreprenoriala si doresc sa isi infiinteze o </a:t>
            </a:r>
          </a:p>
          <a:p>
            <a:pPr lvl="0">
              <a:lnSpc>
                <a:spcPct val="115000"/>
              </a:lnSpc>
              <a:tabLst>
                <a:tab pos="1287780" algn="l"/>
              </a:tabLst>
            </a:pPr>
            <a:r>
              <a:rPr lang="it-IT" sz="1600" b="0" i="0" u="none" strike="noStrike" baseline="0" dirty="0"/>
              <a:t>afacere, pentru a se angaja pe cont propriu</a:t>
            </a:r>
          </a:p>
          <a:p>
            <a:pPr lvl="0">
              <a:lnSpc>
                <a:spcPct val="115000"/>
              </a:lnSpc>
              <a:tabLst>
                <a:tab pos="1287780" algn="l"/>
              </a:tabLst>
            </a:pPr>
            <a:r>
              <a:rPr lang="it-IT" sz="1600" b="0" i="0" u="none" strike="noStrike" baseline="0" dirty="0"/>
              <a:t/>
            </a:r>
            <a:br>
              <a:rPr lang="it-IT" sz="1600" b="0" i="0" u="none" strike="noStrike" baseline="0" dirty="0"/>
            </a:br>
            <a:r>
              <a:rPr lang="it-IT" sz="1600" b="0" i="0" u="none" strike="noStrike" baseline="0" dirty="0"/>
              <a:t>A.5.3 Acordarea de subventii (microgranturi) pentru înfiintarea de noi afaceri.</a:t>
            </a:r>
          </a:p>
          <a:p>
            <a:pPr lvl="0">
              <a:lnSpc>
                <a:spcPct val="115000"/>
              </a:lnSpc>
              <a:tabLst>
                <a:tab pos="1287780" algn="l"/>
              </a:tabLst>
            </a:pPr>
            <a:r>
              <a:rPr lang="it-IT" sz="1600" b="0" i="0" u="none" strike="noStrike" baseline="0" dirty="0"/>
              <a:t>Cei 37 castigatori ai concursului de planuri de afaceri, apartinand categoriei A de NEETS, vor</a:t>
            </a:r>
          </a:p>
          <a:p>
            <a:pPr lvl="0">
              <a:lnSpc>
                <a:spcPct val="115000"/>
              </a:lnSpc>
              <a:tabLst>
                <a:tab pos="1287780" algn="l"/>
              </a:tabLst>
            </a:pPr>
            <a:r>
              <a:rPr lang="it-IT" sz="1600" b="0" i="0" u="none" strike="noStrike" baseline="0" dirty="0"/>
              <a:t>primi in urma semnarii contractului de subventie, o finantare nerambursabila</a:t>
            </a:r>
          </a:p>
          <a:p>
            <a:pPr lvl="0">
              <a:lnSpc>
                <a:spcPct val="115000"/>
              </a:lnSpc>
              <a:tabLst>
                <a:tab pos="1287780" algn="l"/>
              </a:tabLst>
            </a:pPr>
            <a:endParaRPr lang="it-IT" sz="1600" b="0" i="0" u="none" strike="noStrike" baseline="0" dirty="0"/>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pic>
        <p:nvPicPr>
          <p:cNvPr id="13314" name="Picture 2" descr="Hand Draw Business Doodles Entrepreneur On Stock Vector (Royalty Free)  631415528 | Shutterstock">
            <a:extLst>
              <a:ext uri="{FF2B5EF4-FFF2-40B4-BE49-F238E27FC236}">
                <a16:creationId xmlns:a16="http://schemas.microsoft.com/office/drawing/2014/main" xmlns="" id="{4A0DE0B5-0D28-42AB-AF8B-856C54F10B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49"/>
          <a:stretch/>
        </p:blipFill>
        <p:spPr bwMode="auto">
          <a:xfrm>
            <a:off x="8482220" y="3198743"/>
            <a:ext cx="3709780" cy="358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47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Activitatile</a:t>
            </a:r>
            <a:r>
              <a:rPr lang="en-GB" dirty="0"/>
              <a:t> </a:t>
            </a:r>
            <a:r>
              <a:rPr lang="en-GB" dirty="0" err="1"/>
              <a:t>proiectului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8892209" cy="4832092"/>
          </a:xfrm>
          <a:prstGeom prst="rect">
            <a:avLst/>
          </a:prstGeom>
          <a:noFill/>
        </p:spPr>
        <p:txBody>
          <a:bodyPr wrap="square">
            <a:spAutoFit/>
          </a:bodyPr>
          <a:lstStyle/>
          <a:p>
            <a:pPr lvl="0" algn="just">
              <a:lnSpc>
                <a:spcPct val="115000"/>
              </a:lnSpc>
              <a:tabLst>
                <a:tab pos="1287780" algn="l"/>
              </a:tabLst>
            </a:pPr>
            <a:r>
              <a:rPr lang="pt-BR" sz="1600" b="1" i="0" u="none" strike="noStrike" baseline="0" dirty="0"/>
              <a:t>Activitate: A.6 Activitati de acompaniament</a:t>
            </a:r>
            <a:endParaRPr lang="it-IT" sz="1600" b="1" i="0" u="none" strike="noStrike" baseline="0" dirty="0"/>
          </a:p>
          <a:p>
            <a:pPr lvl="0" algn="just">
              <a:lnSpc>
                <a:spcPct val="115000"/>
              </a:lnSpc>
              <a:tabLst>
                <a:tab pos="1287780" algn="l"/>
              </a:tabLst>
            </a:pPr>
            <a:endParaRPr lang="it-IT" sz="1600" i="0" u="none" strike="noStrike" baseline="0" dirty="0"/>
          </a:p>
          <a:p>
            <a:pPr lvl="0" algn="just">
              <a:lnSpc>
                <a:spcPct val="115000"/>
              </a:lnSpc>
              <a:tabLst>
                <a:tab pos="1287780" algn="l"/>
              </a:tabLst>
            </a:pPr>
            <a:r>
              <a:rPr lang="it-IT" sz="1600" i="0" u="none" strike="noStrike" baseline="0" dirty="0"/>
              <a:t>A.6.1 Activitati de acompaniament destinate copiilor, batranilor si persoanelor cu dizabilitati aflate in grija tanarului NEET</a:t>
            </a:r>
            <a:endParaRPr lang="it-IT" sz="1600" dirty="0"/>
          </a:p>
          <a:p>
            <a:pPr lvl="0">
              <a:lnSpc>
                <a:spcPct val="115000"/>
              </a:lnSpc>
              <a:tabLst>
                <a:tab pos="1287780" algn="l"/>
              </a:tabLst>
            </a:pPr>
            <a:endParaRPr lang="it-IT" sz="1600" b="0" i="0" u="none" strike="noStrike" baseline="0" dirty="0"/>
          </a:p>
          <a:p>
            <a:pPr lvl="0">
              <a:lnSpc>
                <a:spcPct val="115000"/>
              </a:lnSpc>
              <a:tabLst>
                <a:tab pos="1287780" algn="l"/>
              </a:tabLst>
            </a:pPr>
            <a:r>
              <a:rPr lang="it-IT" sz="1600" b="0" i="0" u="none" strike="noStrike" baseline="0" dirty="0"/>
              <a:t>Aceasta activitate prevede acordarea de sprijin tinerilor NEETs cu varsta cuprinsa intre 16-29</a:t>
            </a:r>
          </a:p>
          <a:p>
            <a:pPr lvl="0">
              <a:lnSpc>
                <a:spcPct val="115000"/>
              </a:lnSpc>
              <a:tabLst>
                <a:tab pos="1287780" algn="l"/>
              </a:tabLst>
            </a:pPr>
            <a:r>
              <a:rPr lang="it-IT" sz="1600" b="0" i="0" u="none" strike="noStrike" baseline="0" dirty="0"/>
              <a:t>de ani, inregistrati la Serviciul Public de Ocupare si incadrati la nivelurile de ocupabilitate C si</a:t>
            </a:r>
          </a:p>
          <a:p>
            <a:pPr lvl="0">
              <a:lnSpc>
                <a:spcPct val="115000"/>
              </a:lnSpc>
              <a:tabLst>
                <a:tab pos="1287780" algn="l"/>
              </a:tabLst>
            </a:pPr>
            <a:r>
              <a:rPr lang="it-IT" sz="1600" b="0" i="0" u="none" strike="noStrike" baseline="0" dirty="0"/>
              <a:t>D, respectiv „greu ocupabil” si „foarte greu ocupabil”, prin masuri de acompaniament vizand</a:t>
            </a:r>
          </a:p>
          <a:p>
            <a:pPr lvl="0">
              <a:lnSpc>
                <a:spcPct val="115000"/>
              </a:lnSpc>
              <a:tabLst>
                <a:tab pos="1287780" algn="l"/>
              </a:tabLst>
            </a:pPr>
            <a:r>
              <a:rPr lang="it-IT" sz="1600" b="0" i="0" u="none" strike="noStrike" baseline="0" dirty="0"/>
              <a:t>plata lunara a taxelor de participare la cresa si/sau afterschool pentru copiii acestora si/sau</a:t>
            </a:r>
          </a:p>
          <a:p>
            <a:pPr lvl="0">
              <a:lnSpc>
                <a:spcPct val="115000"/>
              </a:lnSpc>
              <a:tabLst>
                <a:tab pos="1287780" algn="l"/>
              </a:tabLst>
            </a:pPr>
            <a:r>
              <a:rPr lang="it-IT" sz="1600" b="0" i="0" u="none" strike="noStrike" baseline="0" dirty="0"/>
              <a:t>asistenta specializata batranilor si/sau persoanelor cu dizabilitati aflate in grija acestora.</a:t>
            </a:r>
          </a:p>
          <a:p>
            <a:pPr lvl="0">
              <a:lnSpc>
                <a:spcPct val="115000"/>
              </a:lnSpc>
              <a:tabLst>
                <a:tab pos="1287780" algn="l"/>
              </a:tabLst>
            </a:pPr>
            <a:r>
              <a:rPr lang="it-IT" sz="1600" b="0" i="0" u="none" strike="noStrike" baseline="0" dirty="0"/>
              <a:t>Ajutorul acordat prin intermediul masurilor stipulate mai sus este necesar pentru ca tinerii</a:t>
            </a:r>
          </a:p>
          <a:p>
            <a:pPr lvl="0">
              <a:lnSpc>
                <a:spcPct val="115000"/>
              </a:lnSpc>
              <a:tabLst>
                <a:tab pos="1287780" algn="l"/>
              </a:tabLst>
            </a:pPr>
            <a:r>
              <a:rPr lang="it-IT" sz="1600" b="0" i="0" u="none" strike="noStrike" baseline="0" dirty="0"/>
              <a:t>NEETs sa aiba disponibilitatea de a participa la programele de formare profesionala, precum si</a:t>
            </a:r>
          </a:p>
          <a:p>
            <a:pPr lvl="0">
              <a:lnSpc>
                <a:spcPct val="115000"/>
              </a:lnSpc>
              <a:tabLst>
                <a:tab pos="1287780" algn="l"/>
              </a:tabLst>
            </a:pPr>
            <a:r>
              <a:rPr lang="it-IT" sz="1600" b="0" i="0" u="none" strike="noStrike" baseline="0" dirty="0"/>
              <a:t>de a asigura ulterior prezenta lor la locul de munca.</a:t>
            </a:r>
            <a:endParaRPr lang="it-IT" sz="1600" dirty="0"/>
          </a:p>
          <a:p>
            <a:pPr lvl="0">
              <a:lnSpc>
                <a:spcPct val="115000"/>
              </a:lnSpc>
              <a:tabLst>
                <a:tab pos="1287780" algn="l"/>
              </a:tabLst>
            </a:pPr>
            <a:endParaRPr lang="it-IT" sz="1600" b="0" i="0" u="none" strike="noStrike" baseline="0" dirty="0"/>
          </a:p>
          <a:p>
            <a:pPr lvl="0">
              <a:lnSpc>
                <a:spcPct val="115000"/>
              </a:lnSpc>
              <a:tabLst>
                <a:tab pos="1287780" algn="l"/>
              </a:tabLst>
            </a:pPr>
            <a:r>
              <a:rPr lang="it-IT" sz="1600" dirty="0"/>
              <a:t>100 copii &amp; 4 batrani</a:t>
            </a:r>
            <a:endParaRPr lang="it-IT" sz="1600" b="0" i="0" u="none" strike="noStrike" baseline="0" dirty="0"/>
          </a:p>
          <a:p>
            <a:pPr algn="l"/>
            <a:endParaRPr lang="it-IT" sz="1600" dirty="0">
              <a:effectLst/>
              <a:ea typeface="Calibri" panose="020F0502020204030204" pitchFamily="34" charset="0"/>
              <a:cs typeface="Times New Roman" panose="02020603050405020304" pitchFamily="18" charset="0"/>
            </a:endParaRPr>
          </a:p>
          <a:p>
            <a:pPr algn="l"/>
            <a:endParaRPr lang="en-GB" sz="1600" dirty="0">
              <a:effectLst/>
              <a:ea typeface="Calibri" panose="020F0502020204030204" pitchFamily="34" charset="0"/>
              <a:cs typeface="Times New Roman" panose="02020603050405020304" pitchFamily="18" charset="0"/>
            </a:endParaRPr>
          </a:p>
        </p:txBody>
      </p:sp>
      <p:pic>
        <p:nvPicPr>
          <p:cNvPr id="14338" name="Picture 2" descr="One Line Drawing Of Young Happy Mother Accompany Her Daughter Study  Studying And Reading Book While Giving High Five Gesture. Parenting Concept  Continuous Line Draw Design Graphic Vector Illustration Royalty Free SVG,">
            <a:extLst>
              <a:ext uri="{FF2B5EF4-FFF2-40B4-BE49-F238E27FC236}">
                <a16:creationId xmlns:a16="http://schemas.microsoft.com/office/drawing/2014/main" xmlns="" id="{1A035804-670B-4348-B8D7-C1A7E16F9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219" y="2534478"/>
            <a:ext cx="2385772" cy="21766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lderly people line art Images, Stock Photos &amp; Vectors | Shutterstock">
            <a:extLst>
              <a:ext uri="{FF2B5EF4-FFF2-40B4-BE49-F238E27FC236}">
                <a16:creationId xmlns:a16="http://schemas.microsoft.com/office/drawing/2014/main" xmlns="" id="{8735A827-691C-472D-A64B-42FEEBE3B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52"/>
          <a:stretch/>
        </p:blipFill>
        <p:spPr bwMode="auto">
          <a:xfrm>
            <a:off x="8999588" y="4711148"/>
            <a:ext cx="2918465" cy="198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29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Proiectul</a:t>
            </a:r>
            <a:r>
              <a:rPr lang="en-GB" dirty="0"/>
              <a:t> in </a:t>
            </a:r>
            <a:r>
              <a:rPr lang="en-GB" dirty="0" err="1"/>
              <a:t>cifre</a:t>
            </a:r>
            <a:r>
              <a:rPr lang="en-GB" dirty="0"/>
              <a:t> </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6368143" cy="4851841"/>
          </a:xfrm>
          <a:prstGeom prst="rect">
            <a:avLst/>
          </a:prstGeom>
          <a:noFill/>
        </p:spPr>
        <p:txBody>
          <a:bodyPr wrap="square">
            <a:spAutoFit/>
          </a:bodyPr>
          <a:lstStyle/>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35 sesiuni de informare la nivelul regiunii de dezvoltare Sud Muntenia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selectarea si includerea in grupul tinta a 1064 de persoane eligibile din regiunea de dezvoltare Sud Muntenia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Inregistrarea a 938 de tineri NEETs din categoriile B,C,D in grupul tinta pentru a participa la cursurile de calificare nivel 2 (360 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Dintre acestia, minim minim 845 absolventi cu certificate de calificare profesionala autorizate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Inregistrarea a 98 tineri NEETS din categoria A in grupul tinta pentru cursurile de formare antreprenoriala si participarea la concursul de planuri de afaceri. Minim 90 de absolventi a acestor cursuri.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minim 90 de absolventi ai cursului de formare antreprenoriala consiliati in vederea inceperii unei afaceri pe cont propriu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Class Maths Doodle Mathematical Formulas Numbers and Exercise Book Mousepad  Mouse Pad Mouse Mat 9x10 inch in 2022 | Math doodles, How to draw hands,  Math drawing">
            <a:extLst>
              <a:ext uri="{FF2B5EF4-FFF2-40B4-BE49-F238E27FC236}">
                <a16:creationId xmlns:a16="http://schemas.microsoft.com/office/drawing/2014/main" xmlns="" id="{CE3E861C-C919-4D6E-B65A-D9B59A00B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543" y="1690688"/>
            <a:ext cx="4321629" cy="432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Cadrul</a:t>
            </a:r>
            <a:r>
              <a:rPr lang="en-GB" dirty="0"/>
              <a:t> de </a:t>
            </a:r>
            <a:r>
              <a:rPr lang="en-GB" dirty="0" err="1"/>
              <a:t>derulare</a:t>
            </a:r>
            <a:endParaRPr lang="en-GB" dirty="0"/>
          </a:p>
        </p:txBody>
      </p:sp>
      <p:pic>
        <p:nvPicPr>
          <p:cNvPr id="1026" name="Picture 2" descr="Pretty young student girl drawing about future planning">
            <a:extLst>
              <a:ext uri="{FF2B5EF4-FFF2-40B4-BE49-F238E27FC236}">
                <a16:creationId xmlns:a16="http://schemas.microsoft.com/office/drawing/2014/main" xmlns="" id="{DFA6F6B8-F190-4321-82E8-3CC7FCDA07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225"/>
          <a:stretch/>
        </p:blipFill>
        <p:spPr bwMode="auto">
          <a:xfrm>
            <a:off x="581025" y="2159159"/>
            <a:ext cx="3962400" cy="3803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D48E825-6D37-4A6B-8EE2-08D0C6CCB79B}"/>
              </a:ext>
            </a:extLst>
          </p:cNvPr>
          <p:cNvSpPr txBox="1"/>
          <p:nvPr/>
        </p:nvSpPr>
        <p:spPr>
          <a:xfrm>
            <a:off x="4972050" y="2259798"/>
            <a:ext cx="6096000" cy="3420167"/>
          </a:xfrm>
          <a:prstGeom prst="rect">
            <a:avLst/>
          </a:prstGeom>
          <a:noFill/>
        </p:spPr>
        <p:txBody>
          <a:bodyPr wrap="square">
            <a:spAutoFit/>
          </a:bodyPr>
          <a:lstStyle/>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Proiectul „DESENEAZA-TI VIITORUL!” , cod proiect 150834, se deruleaza ca parte a Programului Operațional Capital Uman 2014-2020, Axa prioritară </a:t>
            </a:r>
            <a:r>
              <a:rPr lang="en-GB" sz="1800" dirty="0">
                <a:effectLst/>
                <a:latin typeface="Calibri" panose="020F0502020204030204" pitchFamily="34" charset="0"/>
                <a:ea typeface="Calibri" panose="020F0502020204030204" pitchFamily="34" charset="0"/>
                <a:cs typeface="Times New Roman" panose="02020603050405020304" pitchFamily="18" charset="0"/>
              </a:rPr>
              <a:t>1</a:t>
            </a:r>
            <a:r>
              <a:rPr lang="ro-RO" sz="1800" dirty="0">
                <a:effectLst/>
                <a:latin typeface="Calibri" panose="020F0502020204030204" pitchFamily="34" charset="0"/>
                <a:ea typeface="Calibri" panose="020F0502020204030204" pitchFamily="34" charset="0"/>
                <a:cs typeface="Times New Roman" panose="02020603050405020304" pitchFamily="18" charset="0"/>
              </a:rPr>
              <a:t>: Initiativa locuri de munca pentru tineri.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en-GB" b="1" dirty="0" err="1">
                <a:latin typeface="Calibri" panose="020F0502020204030204" pitchFamily="34" charset="0"/>
                <a:ea typeface="Calibri" panose="020F0502020204030204" pitchFamily="34" charset="0"/>
                <a:cs typeface="Times New Roman" panose="02020603050405020304" pitchFamily="18" charset="0"/>
              </a:rPr>
              <a:t>Perioada</a:t>
            </a:r>
            <a:r>
              <a:rPr lang="en-GB" b="1" dirty="0">
                <a:latin typeface="Calibri" panose="020F0502020204030204" pitchFamily="34" charset="0"/>
                <a:ea typeface="Calibri" panose="020F0502020204030204" pitchFamily="34" charset="0"/>
                <a:cs typeface="Times New Roman" panose="02020603050405020304" pitchFamily="18" charset="0"/>
              </a:rPr>
              <a:t> de </a:t>
            </a:r>
            <a:r>
              <a:rPr lang="en-GB" b="1" dirty="0" err="1">
                <a:latin typeface="Calibri" panose="020F0502020204030204" pitchFamily="34" charset="0"/>
                <a:ea typeface="Calibri" panose="020F0502020204030204" pitchFamily="34" charset="0"/>
                <a:cs typeface="Times New Roman" panose="02020603050405020304" pitchFamily="18" charset="0"/>
              </a:rPr>
              <a:t>derulare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Proiectul se va derula pe durata a doi ani, respectiv intre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Ianuarie 2022 - Decembrie 2023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099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Proiectul</a:t>
            </a:r>
            <a:r>
              <a:rPr lang="en-GB" dirty="0"/>
              <a:t> in </a:t>
            </a:r>
            <a:r>
              <a:rPr lang="en-GB" dirty="0" err="1"/>
              <a:t>cifre</a:t>
            </a:r>
            <a:r>
              <a:rPr lang="en-GB" dirty="0"/>
              <a:t> (</a:t>
            </a:r>
            <a:r>
              <a:rPr lang="en-GB" dirty="0" err="1"/>
              <a:t>continuare</a:t>
            </a:r>
            <a:r>
              <a:rPr lang="en-GB" dirty="0"/>
              <a:t>) </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6368143" cy="3577646"/>
          </a:xfrm>
          <a:prstGeom prst="rect">
            <a:avLst/>
          </a:prstGeom>
          <a:noFill/>
        </p:spPr>
        <p:txBody>
          <a:bodyPr wrap="square">
            <a:spAutoFit/>
          </a:bodyPr>
          <a:lstStyle/>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Inregistrarea a 28 de tineri someri NEETS pentru validarea competentelor dobandite si 28 de certificate de calificare profesionala autorizate ANC eliberate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50 de locuri de munca vacante pentru fiecare luna de implementare identificate si inregistrate in baza de date a proiectului.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15 interviuri pentru angajare faciliate intre persoanele din grupul tinta si angajatori in fiecare luna de implementare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55 Intalniri informative cu potentialii angajatori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1064 membri ai GT, apartinand categoriilor A,B,C,D ale NEETS, participanti la servicii de mediere pe piata muncii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How to Turn Numbers into Drawings ( 1 to 9 Numbers ) #draw #number #animals  | Cute drawings for kids, Drawing videos for kids, Easy drawings for kids">
            <a:extLst>
              <a:ext uri="{FF2B5EF4-FFF2-40B4-BE49-F238E27FC236}">
                <a16:creationId xmlns:a16="http://schemas.microsoft.com/office/drawing/2014/main" xmlns="" id="{E0EAC22A-C546-4B26-B86D-5355CE527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29" y="2744108"/>
            <a:ext cx="4277680" cy="240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2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Proiectul</a:t>
            </a:r>
            <a:r>
              <a:rPr lang="en-GB" dirty="0"/>
              <a:t> in </a:t>
            </a:r>
            <a:r>
              <a:rPr lang="en-GB" dirty="0" err="1"/>
              <a:t>cifre</a:t>
            </a:r>
            <a:r>
              <a:rPr lang="en-GB" dirty="0"/>
              <a:t> (</a:t>
            </a:r>
            <a:r>
              <a:rPr lang="en-GB" dirty="0" err="1"/>
              <a:t>continuare</a:t>
            </a:r>
            <a:r>
              <a:rPr lang="en-GB" dirty="0"/>
              <a:t>) </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668917"/>
            <a:ext cx="6368143" cy="3577646"/>
          </a:xfrm>
          <a:prstGeom prst="rect">
            <a:avLst/>
          </a:prstGeom>
          <a:noFill/>
        </p:spPr>
        <p:txBody>
          <a:bodyPr wrap="square">
            <a:spAutoFit/>
          </a:bodyPr>
          <a:lstStyle/>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37 castigatori ai concursului de planuri de afaceri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37 de firme infiintate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37 subventii acordate pentru implementarea planurilor de afaceri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min. 37 locuri de munca nou create in cele 37 firme, mentinute min 6 luni dupa finalizarea implementarii planurilor de afaceri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100 copii aflati in grija tinerilor NEETs care beneficiaza de plata taxelor pentru cresa si/sau afterschool.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8 batrani/persoane cu dizabilitati aflate in grija tinerilor NEETs care beneficiaza de servicii sociale.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Python Project: Drawing Cloud Number | Ali's Photography Space...">
            <a:extLst>
              <a:ext uri="{FF2B5EF4-FFF2-40B4-BE49-F238E27FC236}">
                <a16:creationId xmlns:a16="http://schemas.microsoft.com/office/drawing/2014/main" xmlns="" id="{F7D424CB-5BBA-4ECA-BA62-226567F72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6" t="14667" r="10507" b="10920"/>
          <a:stretch/>
        </p:blipFill>
        <p:spPr bwMode="auto">
          <a:xfrm>
            <a:off x="7707086" y="1458685"/>
            <a:ext cx="4299858" cy="421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8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Teme</a:t>
            </a:r>
            <a:r>
              <a:rPr lang="en-GB" dirty="0"/>
              <a:t> </a:t>
            </a:r>
            <a:r>
              <a:rPr lang="en-GB" dirty="0" err="1"/>
              <a:t>secundare</a:t>
            </a:r>
            <a:r>
              <a:rPr lang="en-GB" dirty="0"/>
              <a:t> (</a:t>
            </a:r>
            <a:r>
              <a:rPr lang="en-GB" dirty="0" err="1"/>
              <a:t>cateva</a:t>
            </a:r>
            <a:r>
              <a:rPr lang="en-GB" dirty="0"/>
              <a:t> </a:t>
            </a:r>
            <a:r>
              <a:rPr lang="en-GB" dirty="0" err="1"/>
              <a:t>exemple</a:t>
            </a:r>
            <a:r>
              <a:rPr lang="en-GB" dirty="0"/>
              <a:t>)</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3923846" y="1457099"/>
            <a:ext cx="7277554" cy="4533292"/>
          </a:xfrm>
          <a:prstGeom prst="rect">
            <a:avLst/>
          </a:prstGeom>
          <a:noFill/>
        </p:spPr>
        <p:txBody>
          <a:bodyPr wrap="square">
            <a:spAutoFit/>
          </a:bodyPr>
          <a:lstStyle/>
          <a:p>
            <a:pPr lvl="0" algn="just">
              <a:lnSpc>
                <a:spcPct val="115000"/>
              </a:lnSpc>
              <a:tabLst>
                <a:tab pos="128778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activitate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asociata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temei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Nediscriminare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tema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secundata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in </a:t>
            </a:r>
            <a:r>
              <a:rPr lang="en-GB" dirty="0" err="1">
                <a:latin typeface="Calibri" panose="020F0502020204030204" pitchFamily="34" charset="0"/>
                <a:ea typeface="Calibri" panose="020F0502020204030204" pitchFamily="34" charset="0"/>
                <a:cs typeface="Times New Roman" panose="02020603050405020304" pitchFamily="18" charset="0"/>
              </a:rPr>
              <a:t>cadrul</a:t>
            </a:r>
            <a:r>
              <a:rPr lang="en-GB" dirty="0">
                <a:latin typeface="Calibri" panose="020F0502020204030204" pitchFamily="34" charset="0"/>
                <a:ea typeface="Calibri" panose="020F0502020204030204" pitchFamily="34" charset="0"/>
                <a:cs typeface="Times New Roman" panose="02020603050405020304" pitchFamily="18" charset="0"/>
              </a:rPr>
              <a:t> POCU) </a:t>
            </a:r>
            <a:r>
              <a:rPr lang="en-GB" dirty="0" err="1">
                <a:latin typeface="Calibri" panose="020F0502020204030204" pitchFamily="34" charset="0"/>
                <a:ea typeface="Calibri" panose="020F0502020204030204" pitchFamily="34" charset="0"/>
                <a:cs typeface="Times New Roman" panose="02020603050405020304" pitchFamily="18" charset="0"/>
              </a:rPr>
              <a:t>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subactivitatea</a:t>
            </a:r>
            <a:r>
              <a:rPr lang="en-GB" dirty="0">
                <a:latin typeface="Calibri" panose="020F0502020204030204" pitchFamily="34" charset="0"/>
                <a:ea typeface="Calibri" panose="020F0502020204030204" pitchFamily="34" charset="0"/>
                <a:cs typeface="Times New Roman" panose="02020603050405020304" pitchFamily="18" charset="0"/>
              </a:rPr>
              <a:t> A.6.1 </a:t>
            </a:r>
            <a:r>
              <a:rPr lang="en-GB" dirty="0" err="1">
                <a:latin typeface="Calibri" panose="020F0502020204030204" pitchFamily="34" charset="0"/>
                <a:ea typeface="Calibri" panose="020F0502020204030204" pitchFamily="34" charset="0"/>
                <a:cs typeface="Times New Roman" panose="02020603050405020304" pitchFamily="18" charset="0"/>
              </a:rPr>
              <a:t>Activitati</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acompaniament</a:t>
            </a:r>
            <a:r>
              <a:rPr lang="en-GB" dirty="0">
                <a:latin typeface="Calibri" panose="020F0502020204030204" pitchFamily="34" charset="0"/>
                <a:ea typeface="Calibri" panose="020F0502020204030204" pitchFamily="34" charset="0"/>
                <a:cs typeface="Times New Roman" panose="02020603050405020304" pitchFamily="18" charset="0"/>
              </a:rPr>
              <a:t> destinate </a:t>
            </a:r>
            <a:r>
              <a:rPr lang="en-GB" dirty="0" err="1">
                <a:latin typeface="Calibri" panose="020F0502020204030204" pitchFamily="34" charset="0"/>
                <a:ea typeface="Calibri" panose="020F0502020204030204" pitchFamily="34" charset="0"/>
                <a:cs typeface="Times New Roman" panose="02020603050405020304" pitchFamily="18" charset="0"/>
              </a:rPr>
              <a:t>copiilor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batranilor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persoanelor</a:t>
            </a:r>
            <a:r>
              <a:rPr lang="en-GB" dirty="0">
                <a:latin typeface="Calibri" panose="020F0502020204030204" pitchFamily="34" charset="0"/>
                <a:ea typeface="Calibri" panose="020F0502020204030204" pitchFamily="34" charset="0"/>
                <a:cs typeface="Times New Roman" panose="02020603050405020304" pitchFamily="18" charset="0"/>
              </a:rPr>
              <a:t> cu </a:t>
            </a:r>
            <a:r>
              <a:rPr lang="en-GB" dirty="0" err="1">
                <a:latin typeface="Calibri" panose="020F0502020204030204" pitchFamily="34" charset="0"/>
                <a:ea typeface="Calibri" panose="020F0502020204030204" pitchFamily="34" charset="0"/>
                <a:cs typeface="Times New Roman" panose="02020603050405020304" pitchFamily="18" charset="0"/>
              </a:rPr>
              <a:t>dizabilitati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aflate</a:t>
            </a:r>
            <a:r>
              <a:rPr lang="en-GB" dirty="0">
                <a:latin typeface="Calibri" panose="020F0502020204030204" pitchFamily="34" charset="0"/>
                <a:ea typeface="Calibri" panose="020F0502020204030204" pitchFamily="34" charset="0"/>
                <a:cs typeface="Times New Roman" panose="02020603050405020304" pitchFamily="18" charset="0"/>
              </a:rPr>
              <a:t> in </a:t>
            </a:r>
            <a:r>
              <a:rPr lang="en-GB" dirty="0" err="1">
                <a:latin typeface="Calibri" panose="020F0502020204030204" pitchFamily="34" charset="0"/>
                <a:ea typeface="Calibri" panose="020F0502020204030204" pitchFamily="34" charset="0"/>
                <a:cs typeface="Times New Roman" panose="02020603050405020304" pitchFamily="18" charset="0"/>
              </a:rPr>
              <a:t>grija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tanarului</a:t>
            </a:r>
            <a:r>
              <a:rPr lang="en-GB" dirty="0">
                <a:latin typeface="Calibri" panose="020F0502020204030204" pitchFamily="34" charset="0"/>
                <a:ea typeface="Calibri" panose="020F0502020204030204" pitchFamily="34" charset="0"/>
                <a:cs typeface="Times New Roman" panose="02020603050405020304" pitchFamily="18" charset="0"/>
              </a:rPr>
              <a:t> NEET</a:t>
            </a:r>
          </a:p>
          <a:p>
            <a:pPr lvl="0" algn="just">
              <a:lnSpc>
                <a:spcPct val="115000"/>
              </a:lnSpc>
              <a:tabLst>
                <a:tab pos="128778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tabLst>
                <a:tab pos="1287780" algn="l"/>
              </a:tabLst>
            </a:pPr>
            <a:r>
              <a:rPr lang="en-GB" dirty="0" err="1">
                <a:latin typeface="Calibri" panose="020F0502020204030204" pitchFamily="34" charset="0"/>
                <a:ea typeface="Calibri" panose="020F0502020204030204" pitchFamily="34" charset="0"/>
                <a:cs typeface="Times New Roman" panose="02020603050405020304" pitchFamily="18" charset="0"/>
              </a:rPr>
              <a:t>Pentru</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dirty="0" err="1">
                <a:latin typeface="Calibri" panose="020F0502020204030204" pitchFamily="34" charset="0"/>
                <a:ea typeface="Calibri" panose="020F0502020204030204" pitchFamily="34" charset="0"/>
                <a:cs typeface="Times New Roman" panose="02020603050405020304" pitchFamily="18" charset="0"/>
              </a:rPr>
              <a:t>permite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participarea</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activitatile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proiectlui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dirty="0" err="1">
                <a:latin typeface="Calibri" panose="020F0502020204030204" pitchFamily="34" charset="0"/>
                <a:ea typeface="Calibri" panose="020F0502020204030204" pitchFamily="34" charset="0"/>
                <a:cs typeface="Times New Roman" panose="02020603050405020304" pitchFamily="18" charset="0"/>
              </a:rPr>
              <a:t>tinerilor</a:t>
            </a:r>
            <a:r>
              <a:rPr lang="en-GB" dirty="0">
                <a:latin typeface="Calibri" panose="020F0502020204030204" pitchFamily="34" charset="0"/>
                <a:ea typeface="Calibri" panose="020F0502020204030204" pitchFamily="34" charset="0"/>
                <a:cs typeface="Times New Roman" panose="02020603050405020304" pitchFamily="18" charset="0"/>
              </a:rPr>
              <a:t> NEETs care au in </a:t>
            </a:r>
            <a:r>
              <a:rPr lang="en-GB" dirty="0" err="1">
                <a:latin typeface="Calibri" panose="020F0502020204030204" pitchFamily="34" charset="0"/>
                <a:ea typeface="Calibri" panose="020F0502020204030204" pitchFamily="34" charset="0"/>
                <a:cs typeface="Times New Roman" panose="02020603050405020304" pitchFamily="18" charset="0"/>
              </a:rPr>
              <a:t>grija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copii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varstnici</a:t>
            </a:r>
            <a:r>
              <a:rPr lang="en-GB" dirty="0">
                <a:latin typeface="Calibri" panose="020F0502020204030204" pitchFamily="34" charset="0"/>
                <a:ea typeface="Calibri" panose="020F0502020204030204" pitchFamily="34" charset="0"/>
                <a:cs typeface="Times New Roman" panose="02020603050405020304" pitchFamily="18" charset="0"/>
              </a:rPr>
              <a:t>, din </a:t>
            </a:r>
            <a:r>
              <a:rPr lang="en-GB" dirty="0" err="1">
                <a:latin typeface="Calibri" panose="020F0502020204030204" pitchFamily="34" charset="0"/>
                <a:ea typeface="Calibri" panose="020F0502020204030204" pitchFamily="34" charset="0"/>
                <a:cs typeface="Times New Roman" panose="02020603050405020304" pitchFamily="18" charset="0"/>
              </a:rPr>
              <a:t>proiect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va</a:t>
            </a:r>
            <a:r>
              <a:rPr lang="en-GB" dirty="0">
                <a:latin typeface="Calibri" panose="020F0502020204030204" pitchFamily="34" charset="0"/>
                <a:ea typeface="Calibri" panose="020F0502020204030204" pitchFamily="34" charset="0"/>
                <a:cs typeface="Times New Roman" panose="02020603050405020304" pitchFamily="18" charset="0"/>
              </a:rPr>
              <a:t> fi </a:t>
            </a:r>
            <a:r>
              <a:rPr lang="en-GB" dirty="0" err="1">
                <a:latin typeface="Calibri" panose="020F0502020204030204" pitchFamily="34" charset="0"/>
                <a:ea typeface="Calibri" panose="020F0502020204030204" pitchFamily="34" charset="0"/>
                <a:cs typeface="Times New Roman" panose="02020603050405020304" pitchFamily="18" charset="0"/>
              </a:rPr>
              <a:t>asigurata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plata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taxelor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cresa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sau</a:t>
            </a:r>
            <a:r>
              <a:rPr lang="en-GB" sz="1800" dirty="0">
                <a:effectLst/>
                <a:latin typeface="Calibri" panose="020F0502020204030204" pitchFamily="34" charset="0"/>
                <a:ea typeface="Calibri" panose="020F0502020204030204" pitchFamily="34" charset="0"/>
                <a:cs typeface="Times New Roman" panose="02020603050405020304" pitchFamily="18" charset="0"/>
              </a:rPr>
              <a:t> afterschool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numar</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100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copii</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Asociatia</a:t>
            </a:r>
            <a:r>
              <a:rPr lang="en-GB" sz="1800" dirty="0">
                <a:effectLst/>
                <a:latin typeface="Calibri" panose="020F0502020204030204" pitchFamily="34" charset="0"/>
                <a:ea typeface="Calibri" panose="020F0502020204030204" pitchFamily="34" charset="0"/>
                <a:cs typeface="Times New Roman" panose="02020603050405020304" pitchFamily="18" charset="0"/>
              </a:rPr>
              <a:t> Building Dreams. </a:t>
            </a:r>
          </a:p>
          <a:p>
            <a:pPr lvl="0" algn="just">
              <a:lnSpc>
                <a:spcPct val="115000"/>
              </a:lnSpc>
              <a:tabLst>
                <a:tab pos="1287780" algn="l"/>
              </a:tabLs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tabLst>
                <a:tab pos="128778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priveste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asistenta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specializata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acordata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batranilor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persoanelor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cu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dizabilitati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Asociatia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angaja</a:t>
            </a:r>
            <a:r>
              <a:rPr lang="en-GB" sz="1800" dirty="0">
                <a:effectLst/>
                <a:latin typeface="Calibri" panose="020F0502020204030204" pitchFamily="34" charset="0"/>
                <a:ea typeface="Calibri" panose="020F0502020204030204" pitchFamily="34" charset="0"/>
                <a:cs typeface="Times New Roman" panose="02020603050405020304" pitchFamily="18" charset="0"/>
              </a:rPr>
              <a:t> 4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asistenti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sociali</a:t>
            </a:r>
            <a:r>
              <a:rPr lang="en-GB" sz="1800" dirty="0">
                <a:effectLst/>
                <a:latin typeface="Calibri" panose="020F0502020204030204" pitchFamily="34" charset="0"/>
                <a:ea typeface="Calibri" panose="020F0502020204030204" pitchFamily="34" charset="0"/>
                <a:cs typeface="Times New Roman" panose="02020603050405020304" pitchFamily="18" charset="0"/>
              </a:rPr>
              <a:t>, care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avea</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grija</a:t>
            </a:r>
            <a:r>
              <a:rPr lang="en-GB" sz="1800" dirty="0">
                <a:effectLst/>
                <a:latin typeface="Calibri" panose="020F0502020204030204" pitchFamily="34" charset="0"/>
                <a:ea typeface="Calibri" panose="020F0502020204030204" pitchFamily="34" charset="0"/>
                <a:cs typeface="Times New Roman" panose="02020603050405020304" pitchFamily="18" charset="0"/>
              </a:rPr>
              <a:t> minim cate 4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batrani</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persoane</a:t>
            </a:r>
            <a:r>
              <a:rPr lang="en-GB" sz="1800" dirty="0">
                <a:effectLst/>
                <a:latin typeface="Calibri" panose="020F0502020204030204" pitchFamily="34" charset="0"/>
                <a:ea typeface="Calibri" panose="020F0502020204030204" pitchFamily="34" charset="0"/>
                <a:cs typeface="Times New Roman" panose="02020603050405020304" pitchFamily="18" charset="0"/>
              </a:rPr>
              <a:t> cu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dizabilitati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fiecare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acestia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efectua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vizite</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domiciliul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acestor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persoane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discuta</a:t>
            </a:r>
            <a:r>
              <a:rPr lang="en-GB" sz="1800" dirty="0">
                <a:effectLst/>
                <a:latin typeface="Calibri" panose="020F0502020204030204" pitchFamily="34" charset="0"/>
                <a:ea typeface="Calibri" panose="020F0502020204030204" pitchFamily="34" charset="0"/>
                <a:cs typeface="Times New Roman" panose="02020603050405020304" pitchFamily="18" charset="0"/>
              </a:rPr>
              <a:t> cu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ele</a:t>
            </a:r>
            <a:r>
              <a:rPr lang="en-GB" sz="1800" dirty="0">
                <a:effectLst/>
                <a:latin typeface="Calibri" panose="020F0502020204030204" pitchFamily="34" charset="0"/>
                <a:ea typeface="Calibri" panose="020F0502020204030204" pitchFamily="34" charset="0"/>
                <a:cs typeface="Times New Roman" panose="02020603050405020304" pitchFamily="18" charset="0"/>
              </a:rPr>
              <a:t>,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plimba</a:t>
            </a:r>
            <a:r>
              <a:rPr lang="en-GB" sz="1800" dirty="0">
                <a:effectLst/>
                <a:latin typeface="Calibri" panose="020F0502020204030204" pitchFamily="34" charset="0"/>
                <a:ea typeface="Calibri" panose="020F0502020204030204" pitchFamily="34" charset="0"/>
                <a:cs typeface="Times New Roman" panose="02020603050405020304" pitchFamily="18" charset="0"/>
              </a:rPr>
              <a:t>,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ajuta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cumparaturi</a:t>
            </a:r>
            <a:r>
              <a:rPr lang="en-GB" sz="1800" dirty="0">
                <a:effectLst/>
                <a:latin typeface="Calibri" panose="020F0502020204030204" pitchFamily="34" charset="0"/>
                <a:ea typeface="Calibri" panose="020F0502020204030204" pitchFamily="34" charset="0"/>
                <a:cs typeface="Times New Roman" panose="02020603050405020304" pitchFamily="18" charset="0"/>
              </a:rPr>
              <a:t>,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duce</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doctor etc.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xmlns="" id="{3C97C4DD-73D9-4B4D-A6E5-521E97D460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691064"/>
            <a:ext cx="2350150" cy="206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5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Teme</a:t>
            </a:r>
            <a:r>
              <a:rPr lang="en-GB" dirty="0"/>
              <a:t> </a:t>
            </a:r>
            <a:r>
              <a:rPr lang="en-GB" dirty="0" err="1"/>
              <a:t>secundare</a:t>
            </a:r>
            <a:r>
              <a:rPr lang="en-GB" dirty="0"/>
              <a:t> (</a:t>
            </a:r>
            <a:r>
              <a:rPr lang="en-GB" dirty="0" err="1"/>
              <a:t>cateva</a:t>
            </a:r>
            <a:r>
              <a:rPr lang="en-GB" dirty="0"/>
              <a:t> </a:t>
            </a:r>
            <a:r>
              <a:rPr lang="en-GB" dirty="0" err="1"/>
              <a:t>exemple</a:t>
            </a:r>
            <a:r>
              <a:rPr lang="en-GB" dirty="0"/>
              <a:t>)</a:t>
            </a:r>
          </a:p>
        </p:txBody>
      </p:sp>
      <p:pic>
        <p:nvPicPr>
          <p:cNvPr id="6146" name="Picture 2" descr="Word Cloud Social Innovation Stock Illustration - Illustration of posters,  poster: 125114997">
            <a:extLst>
              <a:ext uri="{FF2B5EF4-FFF2-40B4-BE49-F238E27FC236}">
                <a16:creationId xmlns:a16="http://schemas.microsoft.com/office/drawing/2014/main" xmlns="" id="{5D90E1EC-BE6A-43FA-8DDF-DA9326BF9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38"/>
          <a:stretch/>
        </p:blipFill>
        <p:spPr bwMode="auto">
          <a:xfrm>
            <a:off x="7867005" y="1351095"/>
            <a:ext cx="3859118" cy="50898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F8C9C94-2639-88F9-BE8B-0CD3A48EC464}"/>
              </a:ext>
            </a:extLst>
          </p:cNvPr>
          <p:cNvSpPr txBox="1"/>
          <p:nvPr/>
        </p:nvSpPr>
        <p:spPr>
          <a:xfrm>
            <a:off x="838201" y="1849962"/>
            <a:ext cx="7252252" cy="2622000"/>
          </a:xfrm>
          <a:prstGeom prst="rect">
            <a:avLst/>
          </a:prstGeom>
          <a:noFill/>
        </p:spPr>
        <p:txBody>
          <a:bodyPr wrap="square">
            <a:spAutoFit/>
          </a:bodyPr>
          <a:lstStyle/>
          <a:p>
            <a:pPr lvl="0" algn="just">
              <a:lnSpc>
                <a:spcPct val="115000"/>
              </a:lnSpc>
              <a:tabLst>
                <a:tab pos="128778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Fiecare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beneficiar</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grant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a:t>
            </a:r>
            <a:r>
              <a:rPr lang="en-GB" sz="1800" dirty="0">
                <a:effectLst/>
                <a:latin typeface="Calibri" panose="020F0502020204030204" pitchFamily="34" charset="0"/>
                <a:ea typeface="Calibri" panose="020F0502020204030204" pitchFamily="34" charset="0"/>
                <a:cs typeface="Times New Roman" panose="02020603050405020304" pitchFamily="18" charset="0"/>
              </a:rPr>
              <a:t> fi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responsabil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aloce</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procent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cate 6% din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valoarea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planului</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afaceri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atinge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fiecare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din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temele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secundare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Inovare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sociala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Îmbunatatirea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accesibilitatii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utilizarii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calitatii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tehnologiilor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informatiei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comunicatiilor</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tabLst>
                <a:tab pos="128778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err="1">
                <a:effectLst/>
                <a:latin typeface="Calibri" panose="020F0502020204030204" pitchFamily="34" charset="0"/>
                <a:ea typeface="Calibri" panose="020F0502020204030204" pitchFamily="34" charset="0"/>
                <a:cs typeface="Times New Roman" panose="02020603050405020304" pitchFamily="18" charset="0"/>
              </a:rPr>
              <a:t>Acest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procent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reprezinta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total de 222.000 lei din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valoarea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totala</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proiectului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tabLst>
                <a:tab pos="128778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din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doua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teme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68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Teme</a:t>
            </a:r>
            <a:r>
              <a:rPr lang="en-GB" dirty="0"/>
              <a:t> </a:t>
            </a:r>
            <a:r>
              <a:rPr lang="en-GB" dirty="0" err="1"/>
              <a:t>secundare</a:t>
            </a:r>
            <a:r>
              <a:rPr lang="en-GB" dirty="0"/>
              <a:t> (</a:t>
            </a:r>
            <a:r>
              <a:rPr lang="en-GB" dirty="0" err="1"/>
              <a:t>cateva</a:t>
            </a:r>
            <a:r>
              <a:rPr lang="en-GB" dirty="0"/>
              <a:t> </a:t>
            </a:r>
            <a:r>
              <a:rPr lang="en-GB" dirty="0" err="1"/>
              <a:t>exemple</a:t>
            </a:r>
            <a:r>
              <a:rPr lang="en-GB" dirty="0"/>
              <a:t>)</a:t>
            </a:r>
          </a:p>
        </p:txBody>
      </p:sp>
      <p:sp>
        <p:nvSpPr>
          <p:cNvPr id="7" name="TextBox 6">
            <a:extLst>
              <a:ext uri="{FF2B5EF4-FFF2-40B4-BE49-F238E27FC236}">
                <a16:creationId xmlns:a16="http://schemas.microsoft.com/office/drawing/2014/main" xmlns="" id="{CF8C9C94-2639-88F9-BE8B-0CD3A48EC464}"/>
              </a:ext>
            </a:extLst>
          </p:cNvPr>
          <p:cNvSpPr txBox="1"/>
          <p:nvPr/>
        </p:nvSpPr>
        <p:spPr>
          <a:xfrm>
            <a:off x="838200" y="2798982"/>
            <a:ext cx="7361583" cy="2303451"/>
          </a:xfrm>
          <a:prstGeom prst="rect">
            <a:avLst/>
          </a:prstGeom>
          <a:noFill/>
        </p:spPr>
        <p:txBody>
          <a:bodyPr wrap="square">
            <a:spAutoFit/>
          </a:bodyPr>
          <a:lstStyle/>
          <a:p>
            <a:pPr lvl="0" algn="just">
              <a:lnSpc>
                <a:spcPct val="115000"/>
              </a:lnSpc>
              <a:tabLst>
                <a:tab pos="128778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Proiectul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avea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drept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angajati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3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experti</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identificare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comunicare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grup</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Implicarea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expertilor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necesara</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vederea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verificarii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daca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tinerii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NEETs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identificati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sunt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sau</a:t>
            </a:r>
            <a:r>
              <a:rPr lang="en-GB" sz="1800" dirty="0">
                <a:effectLst/>
                <a:latin typeface="Calibri" panose="020F0502020204030204" pitchFamily="34" charset="0"/>
                <a:ea typeface="Calibri" panose="020F0502020204030204" pitchFamily="34" charset="0"/>
                <a:cs typeface="Times New Roman" panose="02020603050405020304" pitchFamily="18" charset="0"/>
              </a:rPr>
              <a:t> nu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inscrisi</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serviciul</a:t>
            </a:r>
            <a:r>
              <a:rPr lang="en-GB" sz="1800" dirty="0">
                <a:effectLst/>
                <a:latin typeface="Calibri" panose="020F0502020204030204" pitchFamily="34" charset="0"/>
                <a:ea typeface="Calibri" panose="020F0502020204030204" pitchFamily="34" charset="0"/>
                <a:cs typeface="Times New Roman" panose="02020603050405020304" pitchFamily="18" charset="0"/>
              </a:rPr>
              <a:t> public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ocupare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profilati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cazul</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care sunt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inscrisi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profilati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acestia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fi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inregistrati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grupul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Daca nu sunt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inscrisi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vor</a:t>
            </a:r>
            <a:r>
              <a:rPr lang="en-GB" sz="1800" dirty="0">
                <a:effectLst/>
                <a:latin typeface="Calibri" panose="020F0502020204030204" pitchFamily="34" charset="0"/>
                <a:ea typeface="Calibri" panose="020F0502020204030204" pitchFamily="34" charset="0"/>
                <a:cs typeface="Times New Roman" panose="02020603050405020304" pitchFamily="18" charset="0"/>
              </a:rPr>
              <a:t> fi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trimisi</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serviciul</a:t>
            </a:r>
            <a:r>
              <a:rPr lang="en-GB" sz="1800" dirty="0">
                <a:effectLst/>
                <a:latin typeface="Calibri" panose="020F0502020204030204" pitchFamily="34" charset="0"/>
                <a:ea typeface="Calibri" panose="020F0502020204030204" pitchFamily="34" charset="0"/>
                <a:cs typeface="Times New Roman" panose="02020603050405020304" pitchFamily="18" charset="0"/>
              </a:rPr>
              <a:t> public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ocupare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inscriere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profilare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Costul</a:t>
            </a:r>
            <a:r>
              <a:rPr lang="en-GB" sz="1800" dirty="0">
                <a:effectLst/>
                <a:latin typeface="Calibri" panose="020F0502020204030204" pitchFamily="34" charset="0"/>
                <a:ea typeface="Calibri" panose="020F0502020204030204" pitchFamily="34" charset="0"/>
                <a:cs typeface="Times New Roman" panose="02020603050405020304" pitchFamily="18" charset="0"/>
              </a:rPr>
              <a:t> cu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salariza</a:t>
            </a:r>
            <a:r>
              <a:rPr lang="en-GB" dirty="0" err="1">
                <a:latin typeface="Calibri" panose="020F0502020204030204" pitchFamily="34" charset="0"/>
                <a:ea typeface="Calibri" panose="020F0502020204030204" pitchFamily="34" charset="0"/>
                <a:cs typeface="Times New Roman" panose="02020603050405020304" pitchFamily="18" charset="0"/>
              </a:rPr>
              <a:t>rea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expertilor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asociat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temei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secundare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nediscriminare</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artoon Black and White Line Drawing of a Business Man Expert">
            <a:extLst>
              <a:ext uri="{FF2B5EF4-FFF2-40B4-BE49-F238E27FC236}">
                <a16:creationId xmlns:a16="http://schemas.microsoft.com/office/drawing/2014/main" xmlns="" id="{A97EFB8E-5C9D-2151-C008-DDC3CF246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9"/>
          <a:stretch/>
        </p:blipFill>
        <p:spPr bwMode="auto">
          <a:xfrm>
            <a:off x="8422138" y="1421294"/>
            <a:ext cx="3638021" cy="368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24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of Student Reading or Learning from Book Stock Vector -  Illustration of learning, desk: 124433664">
            <a:extLst>
              <a:ext uri="{FF2B5EF4-FFF2-40B4-BE49-F238E27FC236}">
                <a16:creationId xmlns:a16="http://schemas.microsoft.com/office/drawing/2014/main" xmlns="" id="{E3FCDE84-110E-B114-66FD-AB88375C30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39"/>
          <a:stretch/>
        </p:blipFill>
        <p:spPr bwMode="auto">
          <a:xfrm>
            <a:off x="0" y="1460335"/>
            <a:ext cx="4668387" cy="3438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Teme</a:t>
            </a:r>
            <a:r>
              <a:rPr lang="en-GB" dirty="0"/>
              <a:t> </a:t>
            </a:r>
            <a:r>
              <a:rPr lang="en-GB" dirty="0" err="1"/>
              <a:t>secundare</a:t>
            </a:r>
            <a:r>
              <a:rPr lang="en-GB" dirty="0"/>
              <a:t> (</a:t>
            </a:r>
            <a:r>
              <a:rPr lang="en-GB" dirty="0" err="1"/>
              <a:t>cateva</a:t>
            </a:r>
            <a:r>
              <a:rPr lang="en-GB" dirty="0"/>
              <a:t> </a:t>
            </a:r>
            <a:r>
              <a:rPr lang="en-GB" dirty="0" err="1"/>
              <a:t>exemple</a:t>
            </a:r>
            <a:r>
              <a:rPr lang="en-GB" dirty="0"/>
              <a:t>)</a:t>
            </a:r>
          </a:p>
        </p:txBody>
      </p:sp>
      <p:sp>
        <p:nvSpPr>
          <p:cNvPr id="7" name="TextBox 6">
            <a:extLst>
              <a:ext uri="{FF2B5EF4-FFF2-40B4-BE49-F238E27FC236}">
                <a16:creationId xmlns:a16="http://schemas.microsoft.com/office/drawing/2014/main" xmlns="" id="{CF8C9C94-2639-88F9-BE8B-0CD3A48EC464}"/>
              </a:ext>
            </a:extLst>
          </p:cNvPr>
          <p:cNvSpPr txBox="1"/>
          <p:nvPr/>
        </p:nvSpPr>
        <p:spPr>
          <a:xfrm>
            <a:off x="4406349" y="3429000"/>
            <a:ext cx="7252252" cy="2940549"/>
          </a:xfrm>
          <a:prstGeom prst="rect">
            <a:avLst/>
          </a:prstGeom>
          <a:noFill/>
        </p:spPr>
        <p:txBody>
          <a:bodyPr wrap="square">
            <a:spAutoFit/>
          </a:bodyPr>
          <a:lstStyle/>
          <a:p>
            <a:pPr lvl="0" algn="just">
              <a:lnSpc>
                <a:spcPct val="115000"/>
              </a:lnSpc>
              <a:tabLst>
                <a:tab pos="128778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Curricula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aferenta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fiecarui</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program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formare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a:t>
            </a:r>
            <a:r>
              <a:rPr lang="en-GB" sz="1800" dirty="0">
                <a:effectLst/>
                <a:latin typeface="Calibri" panose="020F0502020204030204" pitchFamily="34" charset="0"/>
                <a:ea typeface="Calibri" panose="020F0502020204030204" pitchFamily="34" charset="0"/>
                <a:cs typeface="Times New Roman" panose="02020603050405020304" pitchFamily="18" charset="0"/>
              </a:rPr>
              <a:t> include implicit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aspecte</a:t>
            </a:r>
            <a:r>
              <a:rPr lang="en-GB" sz="1800" dirty="0">
                <a:effectLst/>
                <a:latin typeface="Calibri" panose="020F0502020204030204" pitchFamily="34" charset="0"/>
                <a:ea typeface="Calibri" panose="020F0502020204030204" pitchFamily="34" charset="0"/>
                <a:cs typeface="Times New Roman" panose="02020603050405020304" pitchFamily="18" charset="0"/>
              </a:rPr>
              <a:t> legate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dezvoltarea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durabila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masuri</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reducere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impactului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asupra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mediului</a:t>
            </a:r>
            <a:r>
              <a:rPr lang="en-GB" sz="1800" dirty="0">
                <a:effectLst/>
                <a:latin typeface="Calibri" panose="020F0502020204030204" pitchFamily="34" charset="0"/>
                <a:ea typeface="Calibri" panose="020F0502020204030204" pitchFamily="34" charset="0"/>
                <a:cs typeface="Times New Roman" panose="02020603050405020304" pitchFamily="18" charset="0"/>
              </a:rPr>
              <a:t> cat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mult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posibil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prin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activitati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dedicate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protectiei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mediului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eficientei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energetice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atenuarii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schimbarilor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climatice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adaptarii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acestea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biodiversitatii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rezistentei</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dezastre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prevenirii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gestionarii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riscurilor</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tabLst>
                <a:tab pos="128778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promovarea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egalitatii</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gen,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utilizarea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TIC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contribuþia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dezvoltarea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competenþe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digitale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sprijinirea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tranzitiei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catre</a:t>
            </a:r>
            <a:r>
              <a:rPr lang="en-GB" sz="1800" dirty="0">
                <a:effectLst/>
                <a:latin typeface="Calibri" panose="020F0502020204030204" pitchFamily="34" charset="0"/>
                <a:ea typeface="Calibri" panose="020F0502020204030204" pitchFamily="34" charset="0"/>
                <a:cs typeface="Times New Roman" panose="02020603050405020304" pitchFamily="18" charset="0"/>
              </a:rPr>
              <a:t> 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economie</a:t>
            </a:r>
            <a:r>
              <a:rPr lang="en-GB" sz="1800" dirty="0">
                <a:effectLst/>
                <a:latin typeface="Calibri" panose="020F0502020204030204" pitchFamily="34" charset="0"/>
                <a:ea typeface="Calibri" panose="020F0502020204030204" pitchFamily="34" charset="0"/>
                <a:cs typeface="Times New Roman" panose="02020603050405020304" pitchFamily="18" charset="0"/>
              </a:rPr>
              <a:t> cu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emisii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scazute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dioxid</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carbon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eficienta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din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punctul</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vedere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utilizarii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resurselor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Inovare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sociala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21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ntinuous Line Drawing Business Partners Discussing Stock Vector (Royalty  Free) 1345806500">
            <a:extLst>
              <a:ext uri="{FF2B5EF4-FFF2-40B4-BE49-F238E27FC236}">
                <a16:creationId xmlns:a16="http://schemas.microsoft.com/office/drawing/2014/main" xmlns="" id="{54B37F86-DE41-4742-BE3A-9CEFB734F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42"/>
          <a:stretch/>
        </p:blipFill>
        <p:spPr bwMode="auto">
          <a:xfrm>
            <a:off x="3545598" y="2594599"/>
            <a:ext cx="3409950" cy="2367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Parteneri</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1573931"/>
            <a:ext cx="3997641" cy="1666354"/>
          </a:xfrm>
          <a:prstGeom prst="rect">
            <a:avLst/>
          </a:prstGeom>
          <a:noFill/>
        </p:spPr>
        <p:txBody>
          <a:bodyPr wrap="square">
            <a:spAutoFit/>
          </a:bodyPr>
          <a:lstStyle/>
          <a:p>
            <a:pPr lvl="0" algn="just">
              <a:lnSpc>
                <a:spcPct val="115000"/>
              </a:lnSpc>
              <a:tabLst>
                <a:tab pos="128778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ASOCIATIA BUILDING DREAMS</a:t>
            </a:r>
          </a:p>
          <a:p>
            <a:pPr lvl="0" algn="just">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rPr>
              <a:t>-manager de </a:t>
            </a:r>
            <a:r>
              <a:rPr lang="en-GB" dirty="0" err="1">
                <a:latin typeface="Calibri" panose="020F0502020204030204" pitchFamily="34" charset="0"/>
                <a:ea typeface="Calibri" panose="020F0502020204030204" pitchFamily="34" charset="0"/>
                <a:cs typeface="Times New Roman" panose="02020603050405020304" pitchFamily="18" charset="0"/>
              </a:rPr>
              <a:t>proiect</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tabLst>
                <a:tab pos="1287780" algn="l"/>
              </a:tabLst>
            </a:pPr>
            <a:r>
              <a:rPr lang="it-IT" dirty="0">
                <a:latin typeface="Calibri" panose="020F0502020204030204" pitchFamily="34" charset="0"/>
                <a:ea typeface="Calibri" panose="020F0502020204030204" pitchFamily="34" charset="0"/>
                <a:cs typeface="Times New Roman" panose="02020603050405020304" pitchFamily="18" charset="0"/>
              </a:rPr>
              <a:t>-furnizor de servicii sociale si formare profesionala in antreprenoriat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tabLst>
                <a:tab pos="128778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316A6617-CA94-4D54-B49D-C6160F99C5B5}"/>
              </a:ext>
            </a:extLst>
          </p:cNvPr>
          <p:cNvSpPr txBox="1"/>
          <p:nvPr/>
        </p:nvSpPr>
        <p:spPr>
          <a:xfrm>
            <a:off x="6096000" y="1573931"/>
            <a:ext cx="5730529" cy="1666354"/>
          </a:xfrm>
          <a:prstGeom prst="rect">
            <a:avLst/>
          </a:prstGeom>
          <a:noFill/>
        </p:spPr>
        <p:txBody>
          <a:bodyPr wrap="square">
            <a:spAutoFit/>
          </a:bodyPr>
          <a:lstStyle/>
          <a:p>
            <a:pPr lvl="0" algn="just">
              <a:lnSpc>
                <a:spcPct val="115000"/>
              </a:lnSpc>
              <a:tabLst>
                <a:tab pos="128778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FORMARE MANAGERIALA IN TURISM-F.M.T. SRL</a:t>
            </a:r>
          </a:p>
          <a:p>
            <a:pPr lvl="0" algn="just">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rPr>
              <a:t>- Din 2010 FMT a </a:t>
            </a:r>
            <a:r>
              <a:rPr lang="en-GB" dirty="0" err="1">
                <a:latin typeface="Calibri" panose="020F0502020204030204" pitchFamily="34" charset="0"/>
                <a:ea typeface="Calibri" panose="020F0502020204030204" pitchFamily="34" charset="0"/>
                <a:cs typeface="Times New Roman" panose="02020603050405020304" pitchFamily="18" charset="0"/>
              </a:rPr>
              <a:t>implementat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numeroase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proiecte</a:t>
            </a:r>
            <a:r>
              <a:rPr lang="en-GB" dirty="0">
                <a:latin typeface="Calibri" panose="020F0502020204030204" pitchFamily="34" charset="0"/>
                <a:ea typeface="Calibri" panose="020F0502020204030204" pitchFamily="34" charset="0"/>
                <a:cs typeface="Times New Roman" panose="02020603050405020304" pitchFamily="18" charset="0"/>
              </a:rPr>
              <a:t> cu </a:t>
            </a:r>
            <a:r>
              <a:rPr lang="en-GB" dirty="0" err="1">
                <a:latin typeface="Calibri" panose="020F0502020204030204" pitchFamily="34" charset="0"/>
                <a:ea typeface="Calibri" panose="020F0502020204030204" pitchFamily="34" charset="0"/>
                <a:cs typeface="Times New Roman" panose="02020603050405020304" pitchFamily="18" charset="0"/>
              </a:rPr>
              <a:t>fonduri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europene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acumuland</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bogata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experienta</a:t>
            </a:r>
            <a:r>
              <a:rPr lang="en-GB" dirty="0">
                <a:latin typeface="Calibri" panose="020F0502020204030204" pitchFamily="34" charset="0"/>
                <a:ea typeface="Calibri" panose="020F0502020204030204" pitchFamily="34" charset="0"/>
                <a:cs typeface="Times New Roman" panose="02020603050405020304" pitchFamily="18" charset="0"/>
              </a:rPr>
              <a:t> in </a:t>
            </a:r>
            <a:r>
              <a:rPr lang="en-GB" dirty="0" err="1">
                <a:latin typeface="Calibri" panose="020F0502020204030204" pitchFamily="34" charset="0"/>
                <a:ea typeface="Calibri" panose="020F0502020204030204" pitchFamily="34" charset="0"/>
                <a:cs typeface="Times New Roman" panose="02020603050405020304" pitchFamily="18" charset="0"/>
              </a:rPr>
              <a:t>formarea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profesionala</a:t>
            </a:r>
            <a:r>
              <a:rPr lang="en-GB" dirty="0">
                <a:latin typeface="Calibri" panose="020F0502020204030204" pitchFamily="34" charset="0"/>
                <a:ea typeface="Calibri" panose="020F0502020204030204" pitchFamily="34" charset="0"/>
                <a:cs typeface="Times New Roman" panose="02020603050405020304" pitchFamily="18" charset="0"/>
              </a:rPr>
              <a:t> continua a </a:t>
            </a:r>
            <a:r>
              <a:rPr lang="en-GB" dirty="0" err="1">
                <a:latin typeface="Calibri" panose="020F0502020204030204" pitchFamily="34" charset="0"/>
                <a:ea typeface="Calibri" panose="020F0502020204030204" pitchFamily="34" charset="0"/>
                <a:cs typeface="Times New Roman" panose="02020603050405020304" pitchFamily="18" charset="0"/>
              </a:rPr>
              <a:t>adultilor</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tabLst>
                <a:tab pos="128778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1A900468-4C7D-45F5-90E6-F4AA1307F9F5}"/>
              </a:ext>
            </a:extLst>
          </p:cNvPr>
          <p:cNvSpPr txBox="1"/>
          <p:nvPr/>
        </p:nvSpPr>
        <p:spPr>
          <a:xfrm>
            <a:off x="622852" y="4961769"/>
            <a:ext cx="3997641" cy="1984902"/>
          </a:xfrm>
          <a:prstGeom prst="rect">
            <a:avLst/>
          </a:prstGeom>
          <a:noFill/>
        </p:spPr>
        <p:txBody>
          <a:bodyPr wrap="square">
            <a:spAutoFit/>
          </a:bodyPr>
          <a:lstStyle/>
          <a:p>
            <a:pPr lvl="0">
              <a:lnSpc>
                <a:spcPct val="115000"/>
              </a:lnSpc>
              <a:tabLst>
                <a:tab pos="128778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ECO RURAL CONSULTING</a:t>
            </a:r>
          </a:p>
          <a:p>
            <a:pPr lvl="0">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furnizor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acreditat</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servicii</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mediere</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dirty="0" err="1">
                <a:latin typeface="Calibri" panose="020F0502020204030204" pitchFamily="34" charset="0"/>
                <a:ea typeface="Calibri" panose="020F0502020204030204" pitchFamily="34" charset="0"/>
                <a:cs typeface="Times New Roman" panose="02020603050405020304" pitchFamily="18" charset="0"/>
              </a:rPr>
              <a:t>muncii</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tabLst>
                <a:tab pos="1287780" algn="l"/>
              </a:tabLst>
            </a:pPr>
            <a:r>
              <a:rPr lang="it-IT" dirty="0">
                <a:latin typeface="Calibri" panose="020F0502020204030204" pitchFamily="34" charset="0"/>
                <a:ea typeface="Calibri" panose="020F0502020204030204" pitchFamily="34" charset="0"/>
                <a:cs typeface="Times New Roman" panose="02020603050405020304" pitchFamily="18" charset="0"/>
              </a:rPr>
              <a:t>-furnizor de servicii de formare profesionala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tabLst>
                <a:tab pos="128778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DABB33D4-67CB-423D-AB09-59396326733A}"/>
              </a:ext>
            </a:extLst>
          </p:cNvPr>
          <p:cNvSpPr txBox="1"/>
          <p:nvPr/>
        </p:nvSpPr>
        <p:spPr>
          <a:xfrm>
            <a:off x="5645426" y="4873098"/>
            <a:ext cx="6261652" cy="1666354"/>
          </a:xfrm>
          <a:prstGeom prst="rect">
            <a:avLst/>
          </a:prstGeom>
          <a:noFill/>
        </p:spPr>
        <p:txBody>
          <a:bodyPr wrap="square">
            <a:spAutoFit/>
          </a:bodyPr>
          <a:lstStyle/>
          <a:p>
            <a:pPr lvl="0">
              <a:lnSpc>
                <a:spcPct val="115000"/>
              </a:lnSpc>
              <a:tabLst>
                <a:tab pos="1287780" algn="l"/>
              </a:tabLst>
            </a:pPr>
            <a:r>
              <a:rPr lang="pt-BR" sz="1800" b="1" dirty="0">
                <a:effectLst/>
                <a:latin typeface="Calibri" panose="020F0502020204030204" pitchFamily="34" charset="0"/>
                <a:ea typeface="Calibri" panose="020F0502020204030204" pitchFamily="34" charset="0"/>
                <a:cs typeface="Times New Roman" panose="02020603050405020304" pitchFamily="18" charset="0"/>
              </a:rPr>
              <a:t>CENTRUL DE EXCELENTA PENTRU RESURSE COMUNITARE SRL</a:t>
            </a:r>
          </a:p>
          <a:p>
            <a:pPr lvl="0">
              <a:lnSpc>
                <a:spcPct val="115000"/>
              </a:lnSpc>
              <a:tabLst>
                <a:tab pos="1287780" algn="l"/>
              </a:tabLst>
            </a:pPr>
            <a:r>
              <a:rPr lang="it-IT" dirty="0">
                <a:latin typeface="Calibri" panose="020F0502020204030204" pitchFamily="34" charset="0"/>
                <a:ea typeface="Calibri" panose="020F0502020204030204" pitchFamily="34" charset="0"/>
                <a:cs typeface="Times New Roman" panose="02020603050405020304" pitchFamily="18" charset="0"/>
              </a:rPr>
              <a:t>-furnizor de servicii de formare profesionala </a:t>
            </a:r>
          </a:p>
          <a:p>
            <a:pPr lvl="0">
              <a:lnSpc>
                <a:spcPct val="115000"/>
              </a:lnSpc>
              <a:tabLst>
                <a:tab pos="1287780" algn="l"/>
              </a:tabLst>
            </a:pPr>
            <a:r>
              <a:rPr lang="it-IT" dirty="0">
                <a:latin typeface="Calibri" panose="020F0502020204030204" pitchFamily="34" charset="0"/>
                <a:ea typeface="Calibri" panose="020F0502020204030204" pitchFamily="34" charset="0"/>
                <a:cs typeface="Times New Roman" panose="02020603050405020304" pitchFamily="18" charset="0"/>
              </a:rPr>
              <a:t>- Consultanta in afaceri</a:t>
            </a:r>
          </a:p>
          <a:p>
            <a:pPr lvl="0">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Recrutare</a:t>
            </a:r>
            <a:r>
              <a:rPr lang="en-GB" dirty="0">
                <a:latin typeface="Calibri" panose="020F0502020204030204" pitchFamily="34" charset="0"/>
                <a:ea typeface="Calibri" panose="020F0502020204030204" pitchFamily="34" charset="0"/>
                <a:cs typeface="Times New Roman" panose="02020603050405020304" pitchFamily="18" charset="0"/>
              </a:rPr>
              <a:t> personal, </a:t>
            </a:r>
            <a:r>
              <a:rPr lang="en-GB" dirty="0" err="1">
                <a:latin typeface="Calibri" panose="020F0502020204030204" pitchFamily="34" charset="0"/>
                <a:ea typeface="Calibri" panose="020F0502020204030204" pitchFamily="34" charset="0"/>
                <a:cs typeface="Times New Roman" panose="02020603050405020304" pitchFamily="18" charset="0"/>
              </a:rPr>
              <a:t>resurse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umane</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tabLst>
                <a:tab pos="128778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660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a:t>Contact</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4276725" y="1916715"/>
            <a:ext cx="6630761" cy="1666354"/>
          </a:xfrm>
          <a:prstGeom prst="rect">
            <a:avLst/>
          </a:prstGeom>
          <a:noFill/>
        </p:spPr>
        <p:txBody>
          <a:bodyPr wrap="square">
            <a:spAutoFit/>
          </a:bodyPr>
          <a:lstStyle/>
          <a:p>
            <a:pPr lvl="0" algn="just">
              <a:lnSpc>
                <a:spcPct val="115000"/>
              </a:lnSpc>
              <a:tabLst>
                <a:tab pos="1287780" algn="l"/>
              </a:tabLst>
            </a:pPr>
            <a:r>
              <a:rPr lang="en-GB" b="1" dirty="0" err="1">
                <a:latin typeface="Calibri" panose="020F0502020204030204" pitchFamily="34" charset="0"/>
                <a:ea typeface="Calibri" panose="020F0502020204030204" pitchFamily="34" charset="0"/>
                <a:cs typeface="Times New Roman" panose="02020603050405020304" pitchFamily="18" charset="0"/>
              </a:rPr>
              <a:t>Asociatia</a:t>
            </a:r>
            <a:r>
              <a:rPr lang="en-GB" b="1" dirty="0">
                <a:latin typeface="Calibri" panose="020F0502020204030204" pitchFamily="34" charset="0"/>
                <a:ea typeface="Calibri" panose="020F0502020204030204" pitchFamily="34" charset="0"/>
                <a:cs typeface="Times New Roman" panose="02020603050405020304" pitchFamily="18" charset="0"/>
              </a:rPr>
              <a:t> Building Dreams</a:t>
            </a:r>
          </a:p>
          <a:p>
            <a:pPr lvl="0" algn="just">
              <a:lnSpc>
                <a:spcPct val="115000"/>
              </a:lnSpc>
              <a:tabLst>
                <a:tab pos="1287780" algn="l"/>
              </a:tabLst>
            </a:pPr>
            <a:r>
              <a:rPr lang="en-GB" dirty="0" err="1">
                <a:latin typeface="Calibri" panose="020F0502020204030204" pitchFamily="34" charset="0"/>
                <a:ea typeface="Calibri" panose="020F0502020204030204" pitchFamily="34" charset="0"/>
                <a:cs typeface="Times New Roman" panose="02020603050405020304" pitchFamily="18" charset="0"/>
              </a:rPr>
              <a:t>Proiect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Deseneaza­ti</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viitorul</a:t>
            </a:r>
            <a:r>
              <a:rPr lang="en-GB" dirty="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rPr>
              <a:t>ID 150834</a:t>
            </a:r>
          </a:p>
          <a:p>
            <a:pPr lvl="0" algn="just">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rPr>
              <a:t>e­‐mail: deseneazativiitorul@gmail.com</a:t>
            </a:r>
          </a:p>
          <a:p>
            <a:pPr lvl="0" algn="just">
              <a:lnSpc>
                <a:spcPct val="115000"/>
              </a:lnSpc>
              <a:tabLst>
                <a:tab pos="1287780" algn="l"/>
              </a:tabLst>
            </a:pPr>
            <a:r>
              <a:rPr lang="en-GB" dirty="0">
                <a:latin typeface="Calibri" panose="020F0502020204030204" pitchFamily="34" charset="0"/>
                <a:ea typeface="Calibri" panose="020F0502020204030204" pitchFamily="34" charset="0"/>
                <a:cs typeface="Times New Roman" panose="02020603050405020304" pitchFamily="18" charset="0"/>
                <a:hlinkClick r:id="rId2"/>
              </a:rPr>
              <a:t>https://www.facebook.com/</a:t>
            </a:r>
            <a:r>
              <a:rPr lang="en-GB" dirty="0" smtClean="0">
                <a:latin typeface="Calibri" panose="020F0502020204030204" pitchFamily="34" charset="0"/>
                <a:ea typeface="Calibri" panose="020F0502020204030204" pitchFamily="34" charset="0"/>
                <a:cs typeface="Times New Roman" panose="02020603050405020304" pitchFamily="18" charset="0"/>
                <a:hlinkClick r:id="rId2"/>
              </a:rPr>
              <a:t>DeseneazaViitorul</a:t>
            </a:r>
            <a:r>
              <a:rPr lang="en-GB" dirty="0" smtClean="0">
                <a:latin typeface="Calibri" panose="020F0502020204030204" pitchFamily="34" charset="0"/>
                <a:ea typeface="Calibri" panose="020F0502020204030204" pitchFamily="34" charset="0"/>
                <a:cs typeface="Times New Roman" panose="02020603050405020304" pitchFamily="18" charset="0"/>
              </a:rPr>
              <a:t> ID 150834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May be an image of text that says &quot;ASOCIAȚIA building dreams We are in this together!&quot;">
            <a:extLst>
              <a:ext uri="{FF2B5EF4-FFF2-40B4-BE49-F238E27FC236}">
                <a16:creationId xmlns:a16="http://schemas.microsoft.com/office/drawing/2014/main" xmlns="" id="{D2596ED2-7741-4233-820D-368AD57ABC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4276725" cy="4073695"/>
          </a:xfrm>
          <a:prstGeom prst="rect">
            <a:avLst/>
          </a:prstGeom>
          <a:noFill/>
          <a:ln>
            <a:noFill/>
          </a:ln>
        </p:spPr>
      </p:pic>
      <p:pic>
        <p:nvPicPr>
          <p:cNvPr id="1026" name="Picture 2" descr="Contact us art Images, Stock Photos &amp; Vectors | Shutterstock">
            <a:extLst>
              <a:ext uri="{FF2B5EF4-FFF2-40B4-BE49-F238E27FC236}">
                <a16:creationId xmlns:a16="http://schemas.microsoft.com/office/drawing/2014/main" xmlns="" id="{7CEC1D26-180F-4888-97B6-7BB7FD6138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86"/>
          <a:stretch/>
        </p:blipFill>
        <p:spPr bwMode="auto">
          <a:xfrm>
            <a:off x="4000500" y="4073525"/>
            <a:ext cx="59436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76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664C838-0C0F-47CE-8DFF-E12CA30C61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 y="2236469"/>
            <a:ext cx="5707728" cy="3587387"/>
          </a:xfrm>
          <a:prstGeom prst="rect">
            <a:avLst/>
          </a:prstGeom>
          <a:noFill/>
          <a:ln>
            <a:noFill/>
          </a:ln>
        </p:spPr>
      </p:pic>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a:t>Aria de </a:t>
            </a:r>
            <a:r>
              <a:rPr lang="en-GB" dirty="0" err="1"/>
              <a:t>implementare</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4972050" y="2259798"/>
            <a:ext cx="6096000" cy="1029256"/>
          </a:xfrm>
          <a:prstGeom prst="rect">
            <a:avLst/>
          </a:prstGeom>
          <a:noFill/>
        </p:spPr>
        <p:txBody>
          <a:bodyPr wrap="square">
            <a:spAutoFit/>
          </a:bodyPr>
          <a:lstStyle/>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Proiectul nostru se adreseaza tinerilor NEETs toate judetele regiunii Sud Muntenia: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Prahova, Dambovita, Arges, Teleorman, Giurgiu, Calarasi si Ialomita.</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27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m Goals Hand Drawing Illustration Stock Illustration - Illustration of  money, goals: 86107470">
            <a:extLst>
              <a:ext uri="{FF2B5EF4-FFF2-40B4-BE49-F238E27FC236}">
                <a16:creationId xmlns:a16="http://schemas.microsoft.com/office/drawing/2014/main" xmlns="" id="{D9FDFC13-E55B-406D-8246-20C7DBB3B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043" y="3009900"/>
            <a:ext cx="3848100" cy="3848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Obiectivul</a:t>
            </a:r>
            <a:r>
              <a:rPr lang="en-GB" dirty="0"/>
              <a:t> general</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70860" y="1595768"/>
            <a:ext cx="10327821" cy="2944652"/>
          </a:xfrm>
          <a:prstGeom prst="rect">
            <a:avLst/>
          </a:prstGeom>
          <a:noFill/>
        </p:spPr>
        <p:txBody>
          <a:bodyPr wrap="square">
            <a:spAutoFit/>
          </a:bodyPr>
          <a:lstStyle/>
          <a:p>
            <a:pPr algn="just">
              <a:lnSpc>
                <a:spcPct val="115000"/>
              </a:lnSpc>
              <a:spcAft>
                <a:spcPts val="1000"/>
              </a:spcAft>
              <a:tabLst>
                <a:tab pos="1287780" algn="l"/>
              </a:tabLst>
            </a:pPr>
            <a:r>
              <a:rPr lang="ro-RO"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OBIECTIVUL GENERAL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al proiectului „DESENEAZA-TI VIITORUL!” este imbunatatirea situatiei tinerilor NEETs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15000"/>
              </a:lnSpc>
              <a:spcAft>
                <a:spcPts val="1000"/>
              </a:spcAft>
              <a:buFontTx/>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cu varsta cuprinsa intre 16-29 de ani,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Tx/>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din regiunea de dezvoltare Sud Muntenia,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Tx/>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cu accent asupra celor provenind din mediul rural si apartinand minoritatii roma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Tx/>
              <a:buChar char="-"/>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avand calitatea de someri inregistrati la Serviciul Public de Ocupare (SPO) din cadrul Agentiilor Judetene pentru Ocuparea Fortei de Munca (AJOFM)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si facilitarea tranzitiei acestora catre piata muncii.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35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Grupul</a:t>
            </a:r>
            <a:r>
              <a:rPr lang="en-GB" dirty="0"/>
              <a:t> </a:t>
            </a:r>
            <a:r>
              <a:rPr lang="en-GB" dirty="0" err="1"/>
              <a:t>tinta</a:t>
            </a:r>
            <a:endParaRPr lang="en-GB" dirty="0"/>
          </a:p>
        </p:txBody>
      </p:sp>
      <p:sp>
        <p:nvSpPr>
          <p:cNvPr id="6" name="TextBox 5">
            <a:extLst>
              <a:ext uri="{FF2B5EF4-FFF2-40B4-BE49-F238E27FC236}">
                <a16:creationId xmlns:a16="http://schemas.microsoft.com/office/drawing/2014/main" xmlns="" id="{5D48E825-6D37-4A6B-8EE2-08D0C6CCB79B}"/>
              </a:ext>
            </a:extLst>
          </p:cNvPr>
          <p:cNvSpPr txBox="1"/>
          <p:nvPr/>
        </p:nvSpPr>
        <p:spPr>
          <a:xfrm>
            <a:off x="5257800" y="54429"/>
            <a:ext cx="6368143" cy="7023718"/>
          </a:xfrm>
          <a:prstGeom prst="rect">
            <a:avLst/>
          </a:prstGeom>
          <a:noFill/>
        </p:spPr>
        <p:txBody>
          <a:bodyPr wrap="square">
            <a:spAutoFit/>
          </a:bodyPr>
          <a:lstStyle/>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Grupul tinta este format din 1064 de persoane care sa intruneasca cumulativ urmatoarele conditii: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Sa aiba domiciliul sau resedinta intr-unul din judetele: Prahova, Dambovita, Arges, Teleorman, Giurgiu, Calarasi sau Ialomita (urban sau rural)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Sa aiba varsta intre 16-29 de ani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Sa faca parte din categoria NEETs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Tânărul NEET este definit ca persoana cu vârsta cuprinsă între 16 ani și până la împlinirea vârstei de 29 de ani, care nu are loc de muncă, nu urmează o formă de învățământ și nu participă la activități de formare profesională.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Selectarea grupului tinta va avea 20 de luni din durata de implementare a proiectului, expertii recrutare si comunicare cu grupul tinta avand atat rolul de a indentifica cat si de a mentine comunicarea cu grupul tinta pe perioada de implementare a proiectului, pentru a se asigura participarea acestora la activitatile proiectului si eliminarea sanselor de abandon.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Group of Young Teenagers Standing with Teachers Together Stock Vector -  Illustration of drawing, adult: 193411279">
            <a:extLst>
              <a:ext uri="{FF2B5EF4-FFF2-40B4-BE49-F238E27FC236}">
                <a16:creationId xmlns:a16="http://schemas.microsoft.com/office/drawing/2014/main" xmlns="" id="{D8D32E5D-F349-4AE5-88EE-7721E3405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5074"/>
            <a:ext cx="5257800" cy="322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15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Obiective</a:t>
            </a:r>
            <a:r>
              <a:rPr lang="en-GB" dirty="0"/>
              <a:t> </a:t>
            </a:r>
            <a:r>
              <a:rPr lang="en-GB" dirty="0" err="1"/>
              <a:t>specifice</a:t>
            </a:r>
            <a:r>
              <a:rPr lang="en-GB" dirty="0"/>
              <a:t> - 1</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4819650" y="1690688"/>
            <a:ext cx="6534150" cy="4013150"/>
          </a:xfrm>
          <a:prstGeom prst="rect">
            <a:avLst/>
          </a:prstGeom>
          <a:noFill/>
        </p:spPr>
        <p:txBody>
          <a:bodyPr wrap="square">
            <a:spAutoFit/>
          </a:bodyPr>
          <a:lstStyle/>
          <a:p>
            <a:pPr algn="just">
              <a:lnSpc>
                <a:spcPct val="115000"/>
              </a:lnSpc>
              <a:spcAft>
                <a:spcPts val="1000"/>
              </a:spcAft>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Proiectul propune o abordare integrata si direct orientata spre nevoile comunitatii, vizand urmatoarele obiective specifice: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OS1: </a:t>
            </a:r>
            <a:r>
              <a:rPr lang="ro-RO" sz="1600" b="1" dirty="0">
                <a:effectLst/>
                <a:latin typeface="Calibri" panose="020F0502020204030204" pitchFamily="34" charset="0"/>
                <a:ea typeface="Calibri" panose="020F0502020204030204" pitchFamily="34" charset="0"/>
                <a:cs typeface="Times New Roman" panose="02020603050405020304" pitchFamily="18" charset="0"/>
              </a:rPr>
              <a:t>Imbunatatirea nivelului de competente si abilitati necesare ocuparii unui loc de munca pentru un numar de 938 de tineri NEETs someri</a:t>
            </a:r>
            <a:r>
              <a:rPr lang="ro-RO" sz="1600" dirty="0">
                <a:effectLst/>
                <a:latin typeface="Calibri" panose="020F0502020204030204" pitchFamily="34" charset="0"/>
                <a:ea typeface="Calibri" panose="020F0502020204030204" pitchFamily="34" charset="0"/>
                <a:cs typeface="Times New Roman" panose="02020603050405020304" pitchFamily="18" charset="0"/>
              </a:rPr>
              <a:t>, cu varsta cuprinsa intre 16-29 de ani.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rPr>
              <a:t>Acestia vor fi in prealabil inregistrati la Serviciul Public de Ocupare si incadrati la nivelurile de ocupabilitate B, C si D, respectiv „mediu ocupabil”, „greu ocupabil” si „foarte greu ocupabil”.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ro-RO" sz="1600" dirty="0">
                <a:effectLst/>
                <a:latin typeface="Calibri" panose="020F0502020204030204" pitchFamily="34" charset="0"/>
                <a:ea typeface="Calibri" panose="020F0502020204030204" pitchFamily="34" charset="0"/>
                <a:cs typeface="Times New Roman" panose="02020603050405020304" pitchFamily="18" charset="0"/>
              </a:rPr>
              <a:t>Tinerii vor proveni cu precadere din mediul rural si, la fel, o atentie deosebita va fi acordata tinerilor NEETs apartinand minoritatii roma. In cadrul proiectului, acestia vor urma cursuri de calificare autorizate ANC, de nivel 2, iar 28 de tineri NEETS beneficiaza de acreditarea competentelor.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Cartoon stick man drawing conceptual illustration of graduate young man  running up stairs or staircase. Concept of success, future and career.  Stock Vector | Adobe Stock">
            <a:extLst>
              <a:ext uri="{FF2B5EF4-FFF2-40B4-BE49-F238E27FC236}">
                <a16:creationId xmlns:a16="http://schemas.microsoft.com/office/drawing/2014/main" xmlns="" id="{4AD1B275-710F-4B32-9BE8-385DC07181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0"/>
          <a:stretch/>
        </p:blipFill>
        <p:spPr bwMode="auto">
          <a:xfrm>
            <a:off x="0" y="1690688"/>
            <a:ext cx="4467225"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1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Obiective</a:t>
            </a:r>
            <a:r>
              <a:rPr lang="en-GB" dirty="0"/>
              <a:t> </a:t>
            </a:r>
            <a:r>
              <a:rPr lang="en-GB" dirty="0" err="1"/>
              <a:t>specifice</a:t>
            </a:r>
            <a:r>
              <a:rPr lang="en-GB" dirty="0"/>
              <a:t> - 2</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951022" y="3201436"/>
            <a:ext cx="10866604" cy="3190361"/>
          </a:xfrm>
          <a:prstGeom prst="rect">
            <a:avLst/>
          </a:prstGeom>
          <a:noFill/>
        </p:spPr>
        <p:txBody>
          <a:bodyPr wrap="square">
            <a:spAutoFit/>
          </a:bodyPr>
          <a:lstStyle/>
          <a:p>
            <a:pPr lvl="0" algn="just">
              <a:lnSpc>
                <a:spcPct val="115000"/>
              </a:lnSpc>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OS2: </a:t>
            </a:r>
            <a:r>
              <a:rPr lang="ro-RO" sz="1600" b="1" dirty="0">
                <a:effectLst/>
                <a:latin typeface="Calibri" panose="020F0502020204030204" pitchFamily="34" charset="0"/>
                <a:ea typeface="Calibri" panose="020F0502020204030204" pitchFamily="34" charset="0"/>
                <a:cs typeface="Times New Roman" panose="02020603050405020304" pitchFamily="18" charset="0"/>
              </a:rPr>
              <a:t>Dezvoltarea abilitatilor si competentelor antreprenoriale necesare infiintarii si dezvoltarii unei afaceri</a:t>
            </a:r>
            <a:r>
              <a:rPr lang="ro-RO" sz="1600" dirty="0">
                <a:effectLst/>
                <a:latin typeface="Calibri" panose="020F0502020204030204" pitchFamily="34" charset="0"/>
                <a:ea typeface="Calibri" panose="020F0502020204030204" pitchFamily="34" charset="0"/>
                <a:cs typeface="Times New Roman" panose="02020603050405020304" pitchFamily="18" charset="0"/>
              </a:rPr>
              <a:t>, prin furnizarea de programe de formare antreprenoriala unui numar de 98 de tineri NEETs someri din categoria A, cu varsta cuprinsa intre 18-29 de ani, inregistrati la Serviciul Public de Ocupare, cu domiciliul sau resedinta in regiunea Sud Muntenia.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In plus, cele 98 de persoane absolvente ale cursurilor vor beneficia de servicii personalizate de consultanta antreprenoriala in elaborarea unui plan de afaceri viabil, astfel incat sa isi poata in orice moment demara propria afacere si sa se autoangajeze.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Participantii vor invata sa identifice si sa formuleze viziunea, obiectivele, strategiile si resursele  afacerii si vor primi asistenta in elaborarea planului de afaceri antreprenorial din trei perspective: comerciala, manageriala si financiara.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600" dirty="0">
                <a:effectLst/>
                <a:latin typeface="Calibri" panose="020F0502020204030204" pitchFamily="34" charset="0"/>
                <a:ea typeface="Calibri" panose="020F0502020204030204" pitchFamily="34" charset="0"/>
                <a:cs typeface="Times New Roman" panose="02020603050405020304" pitchFamily="18" charset="0"/>
              </a:rPr>
              <a:t>Cu acest plan de afaceri ei pot participa la concursul de planuri de afaceri organizat in cadrul proiectului.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Achieve goals better with this simple sketch">
            <a:extLst>
              <a:ext uri="{FF2B5EF4-FFF2-40B4-BE49-F238E27FC236}">
                <a16:creationId xmlns:a16="http://schemas.microsoft.com/office/drawing/2014/main" xmlns="" id="{D9DB8E82-BC6C-4AB8-ABDC-E21D3FBF0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387" y="1097066"/>
            <a:ext cx="3868628" cy="158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3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Obiective</a:t>
            </a:r>
            <a:r>
              <a:rPr lang="en-GB" dirty="0"/>
              <a:t> </a:t>
            </a:r>
            <a:r>
              <a:rPr lang="en-GB" dirty="0" err="1"/>
              <a:t>specifice</a:t>
            </a:r>
            <a:r>
              <a:rPr lang="en-GB" dirty="0"/>
              <a:t> - 3</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2487135"/>
            <a:ext cx="6125639" cy="2303451"/>
          </a:xfrm>
          <a:prstGeom prst="rect">
            <a:avLst/>
          </a:prstGeom>
          <a:noFill/>
        </p:spPr>
        <p:txBody>
          <a:bodyPr wrap="square">
            <a:spAutoFit/>
          </a:bodyPr>
          <a:lstStyle/>
          <a:p>
            <a:pPr lvl="0"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OS3: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Sprijinirea infiintarii si demararii activitatii a 37 de noi intreprinderi localizate in Regiunea Sud Muntenia.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37 din cei 98 de tineri NEETS care vor absolvi cursul de competente antreprenoriale, vor primi finantare pentru a-si infiinta o afacere. Castigatorii vor fi desemnati in urma organizarii unui concurs de planuri de afaceri.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Line drawing illustration of a person looking... - Stock Illustration  [77222374] - PIXTA">
            <a:extLst>
              <a:ext uri="{FF2B5EF4-FFF2-40B4-BE49-F238E27FC236}">
                <a16:creationId xmlns:a16="http://schemas.microsoft.com/office/drawing/2014/main" xmlns="" id="{7D71FDB1-8BBE-424C-A206-41791B5227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78"/>
          <a:stretch/>
        </p:blipFill>
        <p:spPr bwMode="auto">
          <a:xfrm>
            <a:off x="7173154" y="1270966"/>
            <a:ext cx="4286250" cy="431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1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71166-F196-4FDE-A301-4686B60A02F3}"/>
              </a:ext>
            </a:extLst>
          </p:cNvPr>
          <p:cNvSpPr>
            <a:spLocks noGrp="1"/>
          </p:cNvSpPr>
          <p:nvPr>
            <p:ph type="title"/>
          </p:nvPr>
        </p:nvSpPr>
        <p:spPr/>
        <p:txBody>
          <a:bodyPr/>
          <a:lstStyle/>
          <a:p>
            <a:r>
              <a:rPr lang="en-GB" dirty="0" err="1"/>
              <a:t>Obiective</a:t>
            </a:r>
            <a:r>
              <a:rPr lang="en-GB" dirty="0"/>
              <a:t> </a:t>
            </a:r>
            <a:r>
              <a:rPr lang="en-GB" dirty="0" err="1"/>
              <a:t>specifice</a:t>
            </a:r>
            <a:r>
              <a:rPr lang="en-GB" dirty="0"/>
              <a:t> - 4</a:t>
            </a:r>
          </a:p>
        </p:txBody>
      </p:sp>
      <p:sp>
        <p:nvSpPr>
          <p:cNvPr id="6" name="TextBox 5">
            <a:extLst>
              <a:ext uri="{FF2B5EF4-FFF2-40B4-BE49-F238E27FC236}">
                <a16:creationId xmlns:a16="http://schemas.microsoft.com/office/drawing/2014/main" xmlns="" id="{5D48E825-6D37-4A6B-8EE2-08D0C6CCB79B}"/>
              </a:ext>
            </a:extLst>
          </p:cNvPr>
          <p:cNvSpPr txBox="1"/>
          <p:nvPr/>
        </p:nvSpPr>
        <p:spPr>
          <a:xfrm>
            <a:off x="838200" y="2487135"/>
            <a:ext cx="6125639" cy="2303451"/>
          </a:xfrm>
          <a:prstGeom prst="rect">
            <a:avLst/>
          </a:prstGeom>
          <a:noFill/>
        </p:spPr>
        <p:txBody>
          <a:bodyPr wrap="square">
            <a:spAutoFit/>
          </a:bodyPr>
          <a:lstStyle/>
          <a:p>
            <a:pPr lvl="0"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OS4: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Promovarea sustenabilitatii si calitatii locurilor de munca si sprijinirea mobilitatii fortei de munca</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287780" algn="l"/>
              </a:tabLst>
            </a:pPr>
            <a:r>
              <a:rPr lang="ro-RO" sz="1800" dirty="0">
                <a:effectLst/>
                <a:latin typeface="Calibri" panose="020F0502020204030204" pitchFamily="34" charset="0"/>
                <a:ea typeface="Calibri" panose="020F0502020204030204" pitchFamily="34" charset="0"/>
                <a:cs typeface="Times New Roman" panose="02020603050405020304" pitchFamily="18" charset="0"/>
              </a:rPr>
              <a:t>Fiecare intreprindere nou creata trebuie sa genereze minim 1 loc de munca, ceea ce se traduce printr-un minim de 37 de locuri noi de munca create ca urmare a implementarii proiectului.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anddraw Sketch Goal Icon. Flat Vector Cartoon Illustration. Objects  Isolated On White Background. Royalty Free SVG, Cliparts, Vectors, And  Stock Illustration. Image 88836098.">
            <a:extLst>
              <a:ext uri="{FF2B5EF4-FFF2-40B4-BE49-F238E27FC236}">
                <a16:creationId xmlns:a16="http://schemas.microsoft.com/office/drawing/2014/main" xmlns="" id="{82D91A99-078D-4CA9-8845-0C199646E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548" y="2060713"/>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0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2359</Words>
  <Application>Microsoft Macintosh PowerPoint</Application>
  <PresentationFormat>Custom</PresentationFormat>
  <Paragraphs>223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Cadrul de derulare</vt:lpstr>
      <vt:lpstr>Aria de implementare</vt:lpstr>
      <vt:lpstr>Obiectivul general</vt:lpstr>
      <vt:lpstr>Grupul tinta</vt:lpstr>
      <vt:lpstr>Obiective specifice - 1</vt:lpstr>
      <vt:lpstr>Obiective specifice - 2</vt:lpstr>
      <vt:lpstr>Obiective specifice - 3</vt:lpstr>
      <vt:lpstr>Obiective specifice - 4</vt:lpstr>
      <vt:lpstr>Obiective specifice - 5</vt:lpstr>
      <vt:lpstr>Obiective specifice - 6</vt:lpstr>
      <vt:lpstr>Activitatile proiectului</vt:lpstr>
      <vt:lpstr>Activitatile proiectului</vt:lpstr>
      <vt:lpstr>Activitatile proiectului</vt:lpstr>
      <vt:lpstr>Activitatile proiectului</vt:lpstr>
      <vt:lpstr>Activitatile proiectului</vt:lpstr>
      <vt:lpstr>Activitatile proiectului</vt:lpstr>
      <vt:lpstr>Activitatile proiectului</vt:lpstr>
      <vt:lpstr>Proiectul in cifre </vt:lpstr>
      <vt:lpstr>Proiectul in cifre (continuare) </vt:lpstr>
      <vt:lpstr>Proiectul in cifre (continuare) </vt:lpstr>
      <vt:lpstr>Teme secundare (cateva exemple)</vt:lpstr>
      <vt:lpstr>Teme secundare (cateva exemple)</vt:lpstr>
      <vt:lpstr>Teme secundare (cateva exemple)</vt:lpstr>
      <vt:lpstr>Teme secundare (cateva exemple)</vt:lpstr>
      <vt:lpstr>Parteneri</vt:lpstr>
      <vt:lpstr>Contact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DESENEAZA –TI VIITORUL!</dc:title>
  <dc:creator>kniekobie@gmail.com</dc:creator>
  <cp:lastModifiedBy>Simoaica Ioana</cp:lastModifiedBy>
  <cp:revision>26</cp:revision>
  <dcterms:created xsi:type="dcterms:W3CDTF">2022-04-27T19:15:10Z</dcterms:created>
  <dcterms:modified xsi:type="dcterms:W3CDTF">2022-06-01T19:22:57Z</dcterms:modified>
</cp:coreProperties>
</file>